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1" r:id="rId4"/>
  </p:sldMasterIdLst>
  <p:notesMasterIdLst>
    <p:notesMasterId r:id="rId18"/>
  </p:notesMasterIdLst>
  <p:sldIdLst>
    <p:sldId id="268" r:id="rId5"/>
    <p:sldId id="263" r:id="rId6"/>
    <p:sldId id="264" r:id="rId7"/>
    <p:sldId id="265" r:id="rId8"/>
    <p:sldId id="266" r:id="rId9"/>
    <p:sldId id="269" r:id="rId10"/>
    <p:sldId id="270" r:id="rId11"/>
    <p:sldId id="271" r:id="rId12"/>
    <p:sldId id="272" r:id="rId13"/>
    <p:sldId id="273" r:id="rId14"/>
    <p:sldId id="274" r:id="rId15"/>
    <p:sldId id="275" r:id="rId16"/>
    <p:sldId id="26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hdphoto1.wdp>
</file>

<file path=ppt/media/image1.png>
</file>

<file path=ppt/media/image10.jpg>
</file>

<file path=ppt/media/image11.jpg>
</file>

<file path=ppt/media/image12.jp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7/11/2023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1F4AE-13D4-90E3-42D9-1DE09B5DA7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0400485-1D9B-B18F-60B5-375060E980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76F3F56-5323-58A0-CA79-E45F463981C5}"/>
              </a:ext>
            </a:extLst>
          </p:cNvPr>
          <p:cNvSpPr>
            <a:spLocks noGrp="1"/>
          </p:cNvSpPr>
          <p:nvPr>
            <p:ph type="dt" sz="half" idx="10"/>
          </p:nvPr>
        </p:nvSpPr>
        <p:spPr/>
        <p:txBody>
          <a:bodyPr/>
          <a:lstStyle/>
          <a:p>
            <a:fld id="{808C238F-B856-42A4-BC32-194DCC130D5F}" type="datetime1">
              <a:rPr lang="en-US" smtClean="0"/>
              <a:t>7/11/2023</a:t>
            </a:fld>
            <a:endParaRPr lang="en-US" dirty="0"/>
          </a:p>
        </p:txBody>
      </p:sp>
      <p:sp>
        <p:nvSpPr>
          <p:cNvPr id="5" name="Footer Placeholder 4">
            <a:extLst>
              <a:ext uri="{FF2B5EF4-FFF2-40B4-BE49-F238E27FC236}">
                <a16:creationId xmlns:a16="http://schemas.microsoft.com/office/drawing/2014/main" id="{A32DF59F-7422-EC10-C94C-F393A68C8BC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06BA629-AEE8-F049-4953-87690674AED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604170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F3905-41A9-A9A0-47BD-270728BFAD6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FFE36E2-99E1-951B-3F4E-3809DA9159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F6261D2-3B1F-D392-9787-D6859D81ED50}"/>
              </a:ext>
            </a:extLst>
          </p:cNvPr>
          <p:cNvSpPr>
            <a:spLocks noGrp="1"/>
          </p:cNvSpPr>
          <p:nvPr>
            <p:ph type="dt" sz="half" idx="10"/>
          </p:nvPr>
        </p:nvSpPr>
        <p:spPr/>
        <p:txBody>
          <a:bodyPr/>
          <a:lstStyle/>
          <a:p>
            <a:fld id="{AD8D02C8-8352-4A2E-A3CD-139A8583C932}" type="datetime1">
              <a:rPr lang="en-US" smtClean="0"/>
              <a:t>7/11/2023</a:t>
            </a:fld>
            <a:endParaRPr lang="en-US" dirty="0"/>
          </a:p>
        </p:txBody>
      </p:sp>
      <p:sp>
        <p:nvSpPr>
          <p:cNvPr id="5" name="Footer Placeholder 4">
            <a:extLst>
              <a:ext uri="{FF2B5EF4-FFF2-40B4-BE49-F238E27FC236}">
                <a16:creationId xmlns:a16="http://schemas.microsoft.com/office/drawing/2014/main" id="{38C82319-EAFD-6FEE-8571-4AD57BC9DEA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7E28C84-7863-7DC7-26E9-6B7DF8AFD7B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9196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AAD221-C74C-F5AF-2BA6-4FE304FB2E0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8F2FAD7-0647-2585-08CB-3B0FE93F742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E68A8F7-1569-AA24-2625-A9587623956A}"/>
              </a:ext>
            </a:extLst>
          </p:cNvPr>
          <p:cNvSpPr>
            <a:spLocks noGrp="1"/>
          </p:cNvSpPr>
          <p:nvPr>
            <p:ph type="dt" sz="half" idx="10"/>
          </p:nvPr>
        </p:nvSpPr>
        <p:spPr/>
        <p:txBody>
          <a:bodyPr/>
          <a:lstStyle/>
          <a:p>
            <a:fld id="{6F680581-4B77-41E9-BE55-C3C9C3900A2A}" type="datetime1">
              <a:rPr lang="en-US" smtClean="0"/>
              <a:t>7/11/2023</a:t>
            </a:fld>
            <a:endParaRPr lang="en-US" dirty="0"/>
          </a:p>
        </p:txBody>
      </p:sp>
      <p:sp>
        <p:nvSpPr>
          <p:cNvPr id="5" name="Footer Placeholder 4">
            <a:extLst>
              <a:ext uri="{FF2B5EF4-FFF2-40B4-BE49-F238E27FC236}">
                <a16:creationId xmlns:a16="http://schemas.microsoft.com/office/drawing/2014/main" id="{D95BB0C0-44D0-5BF5-7015-68BCC592D2B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C9BE0-91D5-0800-DE13-9CC04E0487B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765940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FC0F02A-B435-4587-AE10-6A02865845FD}" type="datetime1">
              <a:rPr lang="en-US" smtClean="0"/>
              <a:t>7/11/2023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04357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7C9D0-8197-9071-D5E2-08393D94760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E5A9FD0-25F8-B845-6084-AA9A58F15BC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2C44A57-357B-04A9-C4E7-CD73EAFCC4C1}"/>
              </a:ext>
            </a:extLst>
          </p:cNvPr>
          <p:cNvSpPr>
            <a:spLocks noGrp="1"/>
          </p:cNvSpPr>
          <p:nvPr>
            <p:ph type="dt" sz="half" idx="10"/>
          </p:nvPr>
        </p:nvSpPr>
        <p:spPr/>
        <p:txBody>
          <a:bodyPr/>
          <a:lstStyle/>
          <a:p>
            <a:fld id="{742C1CB5-A088-4DB4-8A5C-B084F9B2B528}" type="datetime1">
              <a:rPr lang="en-US" smtClean="0"/>
              <a:t>7/11/2023</a:t>
            </a:fld>
            <a:endParaRPr lang="en-US" dirty="0"/>
          </a:p>
        </p:txBody>
      </p:sp>
      <p:sp>
        <p:nvSpPr>
          <p:cNvPr id="5" name="Footer Placeholder 4">
            <a:extLst>
              <a:ext uri="{FF2B5EF4-FFF2-40B4-BE49-F238E27FC236}">
                <a16:creationId xmlns:a16="http://schemas.microsoft.com/office/drawing/2014/main" id="{21A50654-176D-FA87-AC9C-65D1D77C203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F2CD82-8CE7-BF85-376F-4BCD118FE7F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07325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640CC-1BEC-7A49-CA74-DE7B245A48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90CCB20-1329-FD39-6500-235515AB15E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3A6B6E-67D3-BE1D-0104-231685AA3ED8}"/>
              </a:ext>
            </a:extLst>
          </p:cNvPr>
          <p:cNvSpPr>
            <a:spLocks noGrp="1"/>
          </p:cNvSpPr>
          <p:nvPr>
            <p:ph type="dt" sz="half" idx="10"/>
          </p:nvPr>
        </p:nvSpPr>
        <p:spPr/>
        <p:txBody>
          <a:bodyPr/>
          <a:lstStyle/>
          <a:p>
            <a:fld id="{CE3C1328-ADC8-435B-8F5C-D339CD9DD487}" type="datetime1">
              <a:rPr lang="en-US" smtClean="0"/>
              <a:t>7/11/2023</a:t>
            </a:fld>
            <a:endParaRPr lang="en-US" dirty="0"/>
          </a:p>
        </p:txBody>
      </p:sp>
      <p:sp>
        <p:nvSpPr>
          <p:cNvPr id="5" name="Footer Placeholder 4">
            <a:extLst>
              <a:ext uri="{FF2B5EF4-FFF2-40B4-BE49-F238E27FC236}">
                <a16:creationId xmlns:a16="http://schemas.microsoft.com/office/drawing/2014/main" id="{D7A9D143-3AD0-DB59-78A5-298EF02C36A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CB89BCC-A9F2-F4FF-14F6-DE4A4C95AFFD}"/>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2651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48DDC-D697-7486-8230-7285AE0E02C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580486B-B568-852B-2A38-D43829CBBE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4705881-0203-9348-0055-11DE687E526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6A45E2C-6105-6C8B-E976-7645D5EE4C48}"/>
              </a:ext>
            </a:extLst>
          </p:cNvPr>
          <p:cNvSpPr>
            <a:spLocks noGrp="1"/>
          </p:cNvSpPr>
          <p:nvPr>
            <p:ph type="dt" sz="half" idx="10"/>
          </p:nvPr>
        </p:nvSpPr>
        <p:spPr/>
        <p:txBody>
          <a:bodyPr/>
          <a:lstStyle/>
          <a:p>
            <a:fld id="{50256410-64C5-4311-8359-FDA6B61ABBAE}" type="datetime1">
              <a:rPr lang="en-US" smtClean="0"/>
              <a:t>7/11/2023</a:t>
            </a:fld>
            <a:endParaRPr lang="en-US" dirty="0"/>
          </a:p>
        </p:txBody>
      </p:sp>
      <p:sp>
        <p:nvSpPr>
          <p:cNvPr id="6" name="Footer Placeholder 5">
            <a:extLst>
              <a:ext uri="{FF2B5EF4-FFF2-40B4-BE49-F238E27FC236}">
                <a16:creationId xmlns:a16="http://schemas.microsoft.com/office/drawing/2014/main" id="{A3F25915-F584-0FB7-8CD8-5C37F11C4A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3C92431-9790-03D9-3FF1-9E3BAEC5A9A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59219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A497E-E628-7F33-E6B0-4AC2CBE0203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36D9BF7-36C4-9374-28DB-B091EB91F1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019BCD-B846-AEBB-9EF9-CDE94BA723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5C1647A-191E-8551-E421-3EF8C78A8C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38DB62-7C7D-BB89-7441-811CF7F92E6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D14FD5A-EB50-CFBF-2B34-73BD806ADCD1}"/>
              </a:ext>
            </a:extLst>
          </p:cNvPr>
          <p:cNvSpPr>
            <a:spLocks noGrp="1"/>
          </p:cNvSpPr>
          <p:nvPr>
            <p:ph type="dt" sz="half" idx="10"/>
          </p:nvPr>
        </p:nvSpPr>
        <p:spPr/>
        <p:txBody>
          <a:bodyPr/>
          <a:lstStyle/>
          <a:p>
            <a:fld id="{5018B01E-6E1B-4AFC-A690-27C447C9486E}" type="datetime1">
              <a:rPr lang="en-US" smtClean="0"/>
              <a:t>7/11/2023</a:t>
            </a:fld>
            <a:endParaRPr lang="en-US" dirty="0"/>
          </a:p>
        </p:txBody>
      </p:sp>
      <p:sp>
        <p:nvSpPr>
          <p:cNvPr id="8" name="Footer Placeholder 7">
            <a:extLst>
              <a:ext uri="{FF2B5EF4-FFF2-40B4-BE49-F238E27FC236}">
                <a16:creationId xmlns:a16="http://schemas.microsoft.com/office/drawing/2014/main" id="{46BF95FE-2F92-BC79-AD7D-F9F611DA270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EF089DF-423D-4BDB-16DC-5A07871EBF94}"/>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556868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22951-2E3B-22D4-950F-C07C0BCD759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7F75CE0-3428-2A5D-A5EA-6B3BBC4CDCFC}"/>
              </a:ext>
            </a:extLst>
          </p:cNvPr>
          <p:cNvSpPr>
            <a:spLocks noGrp="1"/>
          </p:cNvSpPr>
          <p:nvPr>
            <p:ph type="dt" sz="half" idx="10"/>
          </p:nvPr>
        </p:nvSpPr>
        <p:spPr/>
        <p:txBody>
          <a:bodyPr/>
          <a:lstStyle/>
          <a:p>
            <a:fld id="{6852F3D2-503A-4E49-99AD-125A054E178F}" type="datetime1">
              <a:rPr lang="en-US" smtClean="0"/>
              <a:t>7/11/2023</a:t>
            </a:fld>
            <a:endParaRPr lang="en-US" dirty="0"/>
          </a:p>
        </p:txBody>
      </p:sp>
      <p:sp>
        <p:nvSpPr>
          <p:cNvPr id="4" name="Footer Placeholder 3">
            <a:extLst>
              <a:ext uri="{FF2B5EF4-FFF2-40B4-BE49-F238E27FC236}">
                <a16:creationId xmlns:a16="http://schemas.microsoft.com/office/drawing/2014/main" id="{4781A025-E635-F7E8-739E-3B3EDA1D9F7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4DC0834-F532-A35A-A557-E3B9AA211A8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79554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BAC9F6-7D3F-E8C8-6056-757471993E04}"/>
              </a:ext>
            </a:extLst>
          </p:cNvPr>
          <p:cNvSpPr>
            <a:spLocks noGrp="1"/>
          </p:cNvSpPr>
          <p:nvPr>
            <p:ph type="dt" sz="half" idx="10"/>
          </p:nvPr>
        </p:nvSpPr>
        <p:spPr/>
        <p:txBody>
          <a:bodyPr/>
          <a:lstStyle/>
          <a:p>
            <a:fld id="{27166207-223C-48E4-AE22-548ABC801447}" type="datetime1">
              <a:rPr lang="en-US" smtClean="0"/>
              <a:t>7/11/2023</a:t>
            </a:fld>
            <a:endParaRPr lang="en-US" dirty="0"/>
          </a:p>
        </p:txBody>
      </p:sp>
      <p:sp>
        <p:nvSpPr>
          <p:cNvPr id="3" name="Footer Placeholder 2">
            <a:extLst>
              <a:ext uri="{FF2B5EF4-FFF2-40B4-BE49-F238E27FC236}">
                <a16:creationId xmlns:a16="http://schemas.microsoft.com/office/drawing/2014/main" id="{E6B7167F-BBF5-1E4D-6C3B-8924EDFA43E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92CA43DA-90D9-1308-A159-0A5594BB88D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10034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EB52E-54DC-379B-A886-A075709333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FF5FE2C-7183-8B7D-193E-C072153D97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7CD526B-96A6-4F99-7434-99ACE0E326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85B852-0B7D-A525-2C48-553E699DCDDB}"/>
              </a:ext>
            </a:extLst>
          </p:cNvPr>
          <p:cNvSpPr>
            <a:spLocks noGrp="1"/>
          </p:cNvSpPr>
          <p:nvPr>
            <p:ph type="dt" sz="half" idx="10"/>
          </p:nvPr>
        </p:nvSpPr>
        <p:spPr/>
        <p:txBody>
          <a:bodyPr/>
          <a:lstStyle/>
          <a:p>
            <a:fld id="{C4941151-B38C-4230-91F0-8A3BB69A056C}" type="datetime1">
              <a:rPr lang="en-US" smtClean="0"/>
              <a:t>7/11/2023</a:t>
            </a:fld>
            <a:endParaRPr lang="en-US" dirty="0"/>
          </a:p>
        </p:txBody>
      </p:sp>
      <p:sp>
        <p:nvSpPr>
          <p:cNvPr id="6" name="Footer Placeholder 5">
            <a:extLst>
              <a:ext uri="{FF2B5EF4-FFF2-40B4-BE49-F238E27FC236}">
                <a16:creationId xmlns:a16="http://schemas.microsoft.com/office/drawing/2014/main" id="{756998E3-9E32-A442-D3D7-A20A86733EC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A95CE98-BC10-F117-D91C-A82BBACE090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6285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A1ADC-377C-32FC-1F99-C078819E11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50FB738-0EB9-5BCD-3061-BED866855B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8C9CF4D-5154-2E21-B59A-6E751A8CAB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FF30FE-3982-B284-8B23-F2DDE963B349}"/>
              </a:ext>
            </a:extLst>
          </p:cNvPr>
          <p:cNvSpPr>
            <a:spLocks noGrp="1"/>
          </p:cNvSpPr>
          <p:nvPr>
            <p:ph type="dt" sz="half" idx="10"/>
          </p:nvPr>
        </p:nvSpPr>
        <p:spPr/>
        <p:txBody>
          <a:bodyPr/>
          <a:lstStyle/>
          <a:p>
            <a:fld id="{C3F6EA29-EE45-46F5-8084-6929433FA14E}" type="datetime1">
              <a:rPr lang="en-US" smtClean="0"/>
              <a:t>7/11/2023</a:t>
            </a:fld>
            <a:endParaRPr lang="en-US" dirty="0"/>
          </a:p>
        </p:txBody>
      </p:sp>
      <p:sp>
        <p:nvSpPr>
          <p:cNvPr id="6" name="Footer Placeholder 5">
            <a:extLst>
              <a:ext uri="{FF2B5EF4-FFF2-40B4-BE49-F238E27FC236}">
                <a16:creationId xmlns:a16="http://schemas.microsoft.com/office/drawing/2014/main" id="{FC8D4952-8A36-D8E0-9FA3-B9578B4E12B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8594E48-412C-FFD1-D563-481210258373}"/>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6029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03A538-9032-F98D-C1A3-102D84386A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E4EC3AE-35B7-BD32-7FFC-AE7FB3C0BE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415000B-368E-F93E-90E7-FC1D82E4C4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67B94D-50C4-4558-AAA1-857DDB1A21EF}" type="datetime1">
              <a:rPr lang="en-US" smtClean="0"/>
              <a:t>7/11/2023</a:t>
            </a:fld>
            <a:endParaRPr lang="en-US" dirty="0"/>
          </a:p>
        </p:txBody>
      </p:sp>
      <p:sp>
        <p:nvSpPr>
          <p:cNvPr id="5" name="Footer Placeholder 4">
            <a:extLst>
              <a:ext uri="{FF2B5EF4-FFF2-40B4-BE49-F238E27FC236}">
                <a16:creationId xmlns:a16="http://schemas.microsoft.com/office/drawing/2014/main" id="{0BB5B44A-4093-0CA5-48AB-304DCA02C7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2A8AF65-2655-D27B-213D-02BB59BC79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18331276"/>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2D94170-E357-F779-A40F-D3363B634796}"/>
              </a:ext>
            </a:extLst>
          </p:cNvPr>
          <p:cNvSpPr>
            <a:spLocks noGrp="1"/>
          </p:cNvSpPr>
          <p:nvPr>
            <p:ph type="ctrTitle"/>
          </p:nvPr>
        </p:nvSpPr>
        <p:spPr>
          <a:xfrm>
            <a:off x="304799" y="4429125"/>
            <a:ext cx="7543801" cy="1256776"/>
          </a:xfrm>
        </p:spPr>
        <p:txBody>
          <a:bodyPr>
            <a:noAutofit/>
          </a:bodyPr>
          <a:lstStyle/>
          <a:p>
            <a:r>
              <a:rPr lang="en-US" sz="3600" dirty="0">
                <a:solidFill>
                  <a:schemeClr val="accent6">
                    <a:lumMod val="20000"/>
                    <a:lumOff val="80000"/>
                  </a:schemeClr>
                </a:solidFill>
              </a:rPr>
              <a:t>Cryptography by using qr code encryption method</a:t>
            </a:r>
            <a:endParaRPr lang="en-ID" sz="3600" dirty="0">
              <a:solidFill>
                <a:schemeClr val="accent6">
                  <a:lumMod val="20000"/>
                  <a:lumOff val="80000"/>
                </a:schemeClr>
              </a:solidFill>
            </a:endParaRPr>
          </a:p>
        </p:txBody>
      </p:sp>
      <p:sp>
        <p:nvSpPr>
          <p:cNvPr id="4" name="Subtitle 3">
            <a:extLst>
              <a:ext uri="{FF2B5EF4-FFF2-40B4-BE49-F238E27FC236}">
                <a16:creationId xmlns:a16="http://schemas.microsoft.com/office/drawing/2014/main" id="{2092CEF2-0CFB-F9B0-4853-4DEBAD5C6776}"/>
              </a:ext>
            </a:extLst>
          </p:cNvPr>
          <p:cNvSpPr>
            <a:spLocks noGrp="1"/>
          </p:cNvSpPr>
          <p:nvPr>
            <p:ph type="subTitle" idx="1"/>
          </p:nvPr>
        </p:nvSpPr>
        <p:spPr>
          <a:xfrm>
            <a:off x="304799" y="5864224"/>
            <a:ext cx="6572250" cy="698501"/>
          </a:xfrm>
        </p:spPr>
        <p:txBody>
          <a:bodyPr>
            <a:normAutofit/>
          </a:bodyPr>
          <a:lstStyle/>
          <a:p>
            <a:r>
              <a:rPr lang="en-US" sz="2400" dirty="0">
                <a:solidFill>
                  <a:schemeClr val="bg1"/>
                </a:solidFill>
              </a:rPr>
              <a:t>Information Systems And Audit Project work</a:t>
            </a:r>
          </a:p>
          <a:p>
            <a:endParaRPr lang="en-ID" sz="2400" dirty="0">
              <a:solidFill>
                <a:schemeClr val="bg1"/>
              </a:solidFill>
            </a:endParaRPr>
          </a:p>
        </p:txBody>
      </p:sp>
    </p:spTree>
    <p:extLst>
      <p:ext uri="{BB962C8B-B14F-4D97-AF65-F5344CB8AC3E}">
        <p14:creationId xmlns:p14="http://schemas.microsoft.com/office/powerpoint/2010/main" val="1904062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1000"/>
                                        <p:tgtEl>
                                          <p:spTgt spid="4">
                                            <p:txEl>
                                              <p:pRg st="0" end="0"/>
                                            </p:txEl>
                                          </p:spTgt>
                                        </p:tgtEl>
                                      </p:cBhvr>
                                    </p:animEffect>
                                    <p:anim calcmode="lin" valueType="num">
                                      <p:cBhvr>
                                        <p:cTn id="12"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5000" r="-1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C72F7-6710-C0E7-5F1E-B991A7F6EF85}"/>
              </a:ext>
            </a:extLst>
          </p:cNvPr>
          <p:cNvSpPr>
            <a:spLocks noGrp="1"/>
          </p:cNvSpPr>
          <p:nvPr>
            <p:ph type="title"/>
          </p:nvPr>
        </p:nvSpPr>
        <p:spPr/>
        <p:txBody>
          <a:bodyPr/>
          <a:lstStyle/>
          <a:p>
            <a:r>
              <a:rPr lang="en-IN" dirty="0">
                <a:solidFill>
                  <a:schemeClr val="bg1"/>
                </a:solidFill>
              </a:rPr>
              <a:t>Review Of the Prototype</a:t>
            </a:r>
          </a:p>
        </p:txBody>
      </p:sp>
      <p:sp>
        <p:nvSpPr>
          <p:cNvPr id="3" name="Content Placeholder 2">
            <a:extLst>
              <a:ext uri="{FF2B5EF4-FFF2-40B4-BE49-F238E27FC236}">
                <a16:creationId xmlns:a16="http://schemas.microsoft.com/office/drawing/2014/main" id="{B2CC5EC6-A93F-6AA0-2FE7-6FD905D92F24}"/>
              </a:ext>
            </a:extLst>
          </p:cNvPr>
          <p:cNvSpPr>
            <a:spLocks noGrp="1"/>
          </p:cNvSpPr>
          <p:nvPr>
            <p:ph idx="1"/>
          </p:nvPr>
        </p:nvSpPr>
        <p:spPr/>
        <p:txBody>
          <a:bodyPr>
            <a:normAutofit fontScale="62500" lnSpcReduction="20000"/>
          </a:bodyPr>
          <a:lstStyle/>
          <a:p>
            <a:pPr marL="0" indent="0">
              <a:buNone/>
            </a:pPr>
            <a:r>
              <a:rPr lang="en-US" dirty="0">
                <a:solidFill>
                  <a:schemeClr val="bg1"/>
                </a:solidFill>
              </a:rPr>
              <a:t>Algorithm:</a:t>
            </a:r>
          </a:p>
          <a:p>
            <a:pPr marL="0" indent="0">
              <a:buNone/>
            </a:pPr>
            <a:r>
              <a:rPr lang="en-US" dirty="0">
                <a:solidFill>
                  <a:schemeClr val="bg1"/>
                </a:solidFill>
              </a:rPr>
              <a:t>1.Generate a new encryption key using the Fernet algorithm.</a:t>
            </a:r>
          </a:p>
          <a:p>
            <a:pPr marL="0" indent="0">
              <a:buNone/>
            </a:pPr>
            <a:r>
              <a:rPr lang="en-US" dirty="0">
                <a:solidFill>
                  <a:schemeClr val="bg1"/>
                </a:solidFill>
              </a:rPr>
              <a:t>2. Create a Fernet cipher instance using the generated key.</a:t>
            </a:r>
          </a:p>
          <a:p>
            <a:pPr marL="0" indent="0">
              <a:buNone/>
            </a:pPr>
            <a:r>
              <a:rPr lang="en-US" dirty="0">
                <a:solidFill>
                  <a:schemeClr val="bg1"/>
                </a:solidFill>
              </a:rPr>
              <a:t>3. Encrypt the desired message using the Fernet cipher.</a:t>
            </a:r>
          </a:p>
          <a:p>
            <a:pPr marL="0" indent="0">
              <a:buNone/>
            </a:pPr>
            <a:r>
              <a:rPr lang="en-US" dirty="0">
                <a:solidFill>
                  <a:schemeClr val="bg1"/>
                </a:solidFill>
              </a:rPr>
              <a:t>4. Convert the encrypted message to URL-safe format.</a:t>
            </a:r>
          </a:p>
          <a:p>
            <a:pPr marL="0" indent="0">
              <a:buNone/>
            </a:pPr>
            <a:r>
              <a:rPr lang="en-US" dirty="0">
                <a:solidFill>
                  <a:schemeClr val="bg1"/>
                </a:solidFill>
              </a:rPr>
              <a:t>5. Generate a QR code using the QR-code library with the URL-safe encrypted message.</a:t>
            </a:r>
          </a:p>
          <a:p>
            <a:pPr marL="0" indent="0">
              <a:buNone/>
            </a:pPr>
            <a:r>
              <a:rPr lang="en-US" dirty="0">
                <a:solidFill>
                  <a:schemeClr val="bg1"/>
                </a:solidFill>
              </a:rPr>
              <a:t>6. Save the QR code image.</a:t>
            </a:r>
          </a:p>
          <a:p>
            <a:pPr marL="0" indent="0">
              <a:buNone/>
            </a:pPr>
            <a:r>
              <a:rPr lang="en-US" dirty="0">
                <a:solidFill>
                  <a:schemeClr val="bg1"/>
                </a:solidFill>
              </a:rPr>
              <a:t>7. Display or distribute the QR code for scanning.</a:t>
            </a:r>
          </a:p>
          <a:p>
            <a:pPr marL="0" indent="0">
              <a:buNone/>
            </a:pPr>
            <a:r>
              <a:rPr lang="en-US" dirty="0">
                <a:solidFill>
                  <a:schemeClr val="bg1"/>
                </a:solidFill>
              </a:rPr>
              <a:t>8. When the QR code is scanned:   </a:t>
            </a:r>
          </a:p>
          <a:p>
            <a:pPr>
              <a:buFontTx/>
              <a:buChar char="-"/>
            </a:pPr>
            <a:r>
              <a:rPr lang="en-US" dirty="0">
                <a:solidFill>
                  <a:schemeClr val="bg1"/>
                </a:solidFill>
              </a:rPr>
              <a:t>Redirect to the specified website, e.g., "https://retail.onlinesbi.sbi/retail/login.htm".   </a:t>
            </a:r>
          </a:p>
          <a:p>
            <a:pPr>
              <a:buFontTx/>
              <a:buChar char="-"/>
            </a:pPr>
            <a:r>
              <a:rPr lang="en-US" dirty="0">
                <a:solidFill>
                  <a:schemeClr val="bg1"/>
                </a:solidFill>
              </a:rPr>
              <a:t>Retrieve the encrypted message from the URL parameter.  </a:t>
            </a:r>
          </a:p>
          <a:p>
            <a:pPr>
              <a:buFontTx/>
              <a:buChar char="-"/>
            </a:pPr>
            <a:r>
              <a:rPr lang="en-US" dirty="0">
                <a:solidFill>
                  <a:schemeClr val="bg1"/>
                </a:solidFill>
              </a:rPr>
              <a:t>Use the Fernet cipher with the encryption key to decrypt the message.</a:t>
            </a:r>
          </a:p>
          <a:p>
            <a:pPr marL="0" indent="0">
              <a:buNone/>
            </a:pPr>
            <a:r>
              <a:rPr lang="en-US" dirty="0">
                <a:solidFill>
                  <a:schemeClr val="bg1"/>
                </a:solidFill>
              </a:rPr>
              <a:t>9. Perform any necessary actions with the decrypted message.</a:t>
            </a:r>
            <a:endParaRPr lang="en-IN" dirty="0">
              <a:solidFill>
                <a:schemeClr val="bg1"/>
              </a:solidFill>
            </a:endParaRPr>
          </a:p>
        </p:txBody>
      </p:sp>
    </p:spTree>
    <p:extLst>
      <p:ext uri="{BB962C8B-B14F-4D97-AF65-F5344CB8AC3E}">
        <p14:creationId xmlns:p14="http://schemas.microsoft.com/office/powerpoint/2010/main" val="2749613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1000"/>
                                        <p:tgtEl>
                                          <p:spTgt spid="3">
                                            <p:txEl>
                                              <p:pRg st="3" end="3"/>
                                            </p:txEl>
                                          </p:spTgt>
                                        </p:tgtEl>
                                      </p:cBhvr>
                                    </p:animEffect>
                                    <p:anim calcmode="lin" valueType="num">
                                      <p:cBhvr>
                                        <p:cTn id="3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fade">
                                      <p:cBhvr>
                                        <p:cTn id="41" dur="1000"/>
                                        <p:tgtEl>
                                          <p:spTgt spid="3">
                                            <p:txEl>
                                              <p:pRg st="4" end="4"/>
                                            </p:txEl>
                                          </p:spTgt>
                                        </p:tgtEl>
                                      </p:cBhvr>
                                    </p:animEffect>
                                    <p:anim calcmode="lin" valueType="num">
                                      <p:cBhvr>
                                        <p:cTn id="4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3">
                                            <p:txEl>
                                              <p:pRg st="5" end="5"/>
                                            </p:txEl>
                                          </p:spTgt>
                                        </p:tgtEl>
                                        <p:attrNameLst>
                                          <p:attrName>style.visibility</p:attrName>
                                        </p:attrNameLst>
                                      </p:cBhvr>
                                      <p:to>
                                        <p:strVal val="visible"/>
                                      </p:to>
                                    </p:set>
                                    <p:animEffect transition="in" filter="fade">
                                      <p:cBhvr>
                                        <p:cTn id="48" dur="1000"/>
                                        <p:tgtEl>
                                          <p:spTgt spid="3">
                                            <p:txEl>
                                              <p:pRg st="5" end="5"/>
                                            </p:txEl>
                                          </p:spTgt>
                                        </p:tgtEl>
                                      </p:cBhvr>
                                    </p:animEffect>
                                    <p:anim calcmode="lin" valueType="num">
                                      <p:cBhvr>
                                        <p:cTn id="4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3">
                                            <p:txEl>
                                              <p:pRg st="6" end="6"/>
                                            </p:txEl>
                                          </p:spTgt>
                                        </p:tgtEl>
                                        <p:attrNameLst>
                                          <p:attrName>style.visibility</p:attrName>
                                        </p:attrNameLst>
                                      </p:cBhvr>
                                      <p:to>
                                        <p:strVal val="visible"/>
                                      </p:to>
                                    </p:set>
                                    <p:animEffect transition="in" filter="fade">
                                      <p:cBhvr>
                                        <p:cTn id="55" dur="1000"/>
                                        <p:tgtEl>
                                          <p:spTgt spid="3">
                                            <p:txEl>
                                              <p:pRg st="6" end="6"/>
                                            </p:txEl>
                                          </p:spTgt>
                                        </p:tgtEl>
                                      </p:cBhvr>
                                    </p:animEffect>
                                    <p:anim calcmode="lin" valueType="num">
                                      <p:cBhvr>
                                        <p:cTn id="5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nodeType="clickEffect">
                                  <p:stCondLst>
                                    <p:cond delay="0"/>
                                  </p:stCondLst>
                                  <p:childTnLst>
                                    <p:set>
                                      <p:cBhvr>
                                        <p:cTn id="61" dur="1" fill="hold">
                                          <p:stCondLst>
                                            <p:cond delay="0"/>
                                          </p:stCondLst>
                                        </p:cTn>
                                        <p:tgtEl>
                                          <p:spTgt spid="3">
                                            <p:txEl>
                                              <p:pRg st="7" end="7"/>
                                            </p:txEl>
                                          </p:spTgt>
                                        </p:tgtEl>
                                        <p:attrNameLst>
                                          <p:attrName>style.visibility</p:attrName>
                                        </p:attrNameLst>
                                      </p:cBhvr>
                                      <p:to>
                                        <p:strVal val="visible"/>
                                      </p:to>
                                    </p:set>
                                    <p:animEffect transition="in" filter="fade">
                                      <p:cBhvr>
                                        <p:cTn id="62" dur="1000"/>
                                        <p:tgtEl>
                                          <p:spTgt spid="3">
                                            <p:txEl>
                                              <p:pRg st="7" end="7"/>
                                            </p:txEl>
                                          </p:spTgt>
                                        </p:tgtEl>
                                      </p:cBhvr>
                                    </p:animEffect>
                                    <p:anim calcmode="lin" valueType="num">
                                      <p:cBhvr>
                                        <p:cTn id="63"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4"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nodeType="clickEffect">
                                  <p:stCondLst>
                                    <p:cond delay="0"/>
                                  </p:stCondLst>
                                  <p:childTnLst>
                                    <p:set>
                                      <p:cBhvr>
                                        <p:cTn id="68" dur="1" fill="hold">
                                          <p:stCondLst>
                                            <p:cond delay="0"/>
                                          </p:stCondLst>
                                        </p:cTn>
                                        <p:tgtEl>
                                          <p:spTgt spid="3">
                                            <p:txEl>
                                              <p:pRg st="8" end="8"/>
                                            </p:txEl>
                                          </p:spTgt>
                                        </p:tgtEl>
                                        <p:attrNameLst>
                                          <p:attrName>style.visibility</p:attrName>
                                        </p:attrNameLst>
                                      </p:cBhvr>
                                      <p:to>
                                        <p:strVal val="visible"/>
                                      </p:to>
                                    </p:set>
                                    <p:animEffect transition="in" filter="fade">
                                      <p:cBhvr>
                                        <p:cTn id="69" dur="1000"/>
                                        <p:tgtEl>
                                          <p:spTgt spid="3">
                                            <p:txEl>
                                              <p:pRg st="8" end="8"/>
                                            </p:txEl>
                                          </p:spTgt>
                                        </p:tgtEl>
                                      </p:cBhvr>
                                    </p:animEffect>
                                    <p:anim calcmode="lin" valueType="num">
                                      <p:cBhvr>
                                        <p:cTn id="70"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71" dur="1000" fill="hold"/>
                                        <p:tgtEl>
                                          <p:spTgt spid="3">
                                            <p:txEl>
                                              <p:pRg st="8" end="8"/>
                                            </p:txEl>
                                          </p:spTgt>
                                        </p:tgtEl>
                                        <p:attrNameLst>
                                          <p:attrName>ppt_y</p:attrName>
                                        </p:attrNameLst>
                                      </p:cBhvr>
                                      <p:tavLst>
                                        <p:tav tm="0">
                                          <p:val>
                                            <p:strVal val="#ppt_y+.1"/>
                                          </p:val>
                                        </p:tav>
                                        <p:tav tm="100000">
                                          <p:val>
                                            <p:strVal val="#ppt_y"/>
                                          </p:val>
                                        </p:tav>
                                      </p:tavLst>
                                    </p:anim>
                                  </p:childTnLst>
                                </p:cTn>
                              </p:par>
                              <p:par>
                                <p:cTn id="72" presetID="42" presetClass="entr" presetSubtype="0" fill="hold" nodeType="withEffect">
                                  <p:stCondLst>
                                    <p:cond delay="0"/>
                                  </p:stCondLst>
                                  <p:childTnLst>
                                    <p:set>
                                      <p:cBhvr>
                                        <p:cTn id="73" dur="1" fill="hold">
                                          <p:stCondLst>
                                            <p:cond delay="0"/>
                                          </p:stCondLst>
                                        </p:cTn>
                                        <p:tgtEl>
                                          <p:spTgt spid="3">
                                            <p:txEl>
                                              <p:pRg st="9" end="9"/>
                                            </p:txEl>
                                          </p:spTgt>
                                        </p:tgtEl>
                                        <p:attrNameLst>
                                          <p:attrName>style.visibility</p:attrName>
                                        </p:attrNameLst>
                                      </p:cBhvr>
                                      <p:to>
                                        <p:strVal val="visible"/>
                                      </p:to>
                                    </p:set>
                                    <p:animEffect transition="in" filter="fade">
                                      <p:cBhvr>
                                        <p:cTn id="74" dur="1000"/>
                                        <p:tgtEl>
                                          <p:spTgt spid="3">
                                            <p:txEl>
                                              <p:pRg st="9" end="9"/>
                                            </p:txEl>
                                          </p:spTgt>
                                        </p:tgtEl>
                                      </p:cBhvr>
                                    </p:animEffect>
                                    <p:anim calcmode="lin" valueType="num">
                                      <p:cBhvr>
                                        <p:cTn id="75"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76" dur="1000" fill="hold"/>
                                        <p:tgtEl>
                                          <p:spTgt spid="3">
                                            <p:txEl>
                                              <p:pRg st="9" end="9"/>
                                            </p:txEl>
                                          </p:spTgt>
                                        </p:tgtEl>
                                        <p:attrNameLst>
                                          <p:attrName>ppt_y</p:attrName>
                                        </p:attrNameLst>
                                      </p:cBhvr>
                                      <p:tavLst>
                                        <p:tav tm="0">
                                          <p:val>
                                            <p:strVal val="#ppt_y+.1"/>
                                          </p:val>
                                        </p:tav>
                                        <p:tav tm="100000">
                                          <p:val>
                                            <p:strVal val="#ppt_y"/>
                                          </p:val>
                                        </p:tav>
                                      </p:tavLst>
                                    </p:anim>
                                  </p:childTnLst>
                                </p:cTn>
                              </p:par>
                              <p:par>
                                <p:cTn id="77" presetID="42" presetClass="entr" presetSubtype="0" fill="hold" nodeType="withEffect">
                                  <p:stCondLst>
                                    <p:cond delay="0"/>
                                  </p:stCondLst>
                                  <p:childTnLst>
                                    <p:set>
                                      <p:cBhvr>
                                        <p:cTn id="78" dur="1" fill="hold">
                                          <p:stCondLst>
                                            <p:cond delay="0"/>
                                          </p:stCondLst>
                                        </p:cTn>
                                        <p:tgtEl>
                                          <p:spTgt spid="3">
                                            <p:txEl>
                                              <p:pRg st="10" end="10"/>
                                            </p:txEl>
                                          </p:spTgt>
                                        </p:tgtEl>
                                        <p:attrNameLst>
                                          <p:attrName>style.visibility</p:attrName>
                                        </p:attrNameLst>
                                      </p:cBhvr>
                                      <p:to>
                                        <p:strVal val="visible"/>
                                      </p:to>
                                    </p:set>
                                    <p:animEffect transition="in" filter="fade">
                                      <p:cBhvr>
                                        <p:cTn id="79" dur="1000"/>
                                        <p:tgtEl>
                                          <p:spTgt spid="3">
                                            <p:txEl>
                                              <p:pRg st="10" end="10"/>
                                            </p:txEl>
                                          </p:spTgt>
                                        </p:tgtEl>
                                      </p:cBhvr>
                                    </p:animEffect>
                                    <p:anim calcmode="lin" valueType="num">
                                      <p:cBhvr>
                                        <p:cTn id="80"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81" dur="1000" fill="hold"/>
                                        <p:tgtEl>
                                          <p:spTgt spid="3">
                                            <p:txEl>
                                              <p:pRg st="10" end="10"/>
                                            </p:txEl>
                                          </p:spTgt>
                                        </p:tgtEl>
                                        <p:attrNameLst>
                                          <p:attrName>ppt_y</p:attrName>
                                        </p:attrNameLst>
                                      </p:cBhvr>
                                      <p:tavLst>
                                        <p:tav tm="0">
                                          <p:val>
                                            <p:strVal val="#ppt_y+.1"/>
                                          </p:val>
                                        </p:tav>
                                        <p:tav tm="100000">
                                          <p:val>
                                            <p:strVal val="#ppt_y"/>
                                          </p:val>
                                        </p:tav>
                                      </p:tavLst>
                                    </p:anim>
                                  </p:childTnLst>
                                </p:cTn>
                              </p:par>
                              <p:par>
                                <p:cTn id="82" presetID="42" presetClass="entr" presetSubtype="0" fill="hold" nodeType="withEffect">
                                  <p:stCondLst>
                                    <p:cond delay="0"/>
                                  </p:stCondLst>
                                  <p:childTnLst>
                                    <p:set>
                                      <p:cBhvr>
                                        <p:cTn id="83" dur="1" fill="hold">
                                          <p:stCondLst>
                                            <p:cond delay="0"/>
                                          </p:stCondLst>
                                        </p:cTn>
                                        <p:tgtEl>
                                          <p:spTgt spid="3">
                                            <p:txEl>
                                              <p:pRg st="11" end="11"/>
                                            </p:txEl>
                                          </p:spTgt>
                                        </p:tgtEl>
                                        <p:attrNameLst>
                                          <p:attrName>style.visibility</p:attrName>
                                        </p:attrNameLst>
                                      </p:cBhvr>
                                      <p:to>
                                        <p:strVal val="visible"/>
                                      </p:to>
                                    </p:set>
                                    <p:animEffect transition="in" filter="fade">
                                      <p:cBhvr>
                                        <p:cTn id="84" dur="1000"/>
                                        <p:tgtEl>
                                          <p:spTgt spid="3">
                                            <p:txEl>
                                              <p:pRg st="11" end="11"/>
                                            </p:txEl>
                                          </p:spTgt>
                                        </p:tgtEl>
                                      </p:cBhvr>
                                    </p:animEffect>
                                    <p:anim calcmode="lin" valueType="num">
                                      <p:cBhvr>
                                        <p:cTn id="85"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86"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nodeType="clickEffect">
                                  <p:stCondLst>
                                    <p:cond delay="0"/>
                                  </p:stCondLst>
                                  <p:childTnLst>
                                    <p:set>
                                      <p:cBhvr>
                                        <p:cTn id="90" dur="1" fill="hold">
                                          <p:stCondLst>
                                            <p:cond delay="0"/>
                                          </p:stCondLst>
                                        </p:cTn>
                                        <p:tgtEl>
                                          <p:spTgt spid="3">
                                            <p:txEl>
                                              <p:pRg st="12" end="12"/>
                                            </p:txEl>
                                          </p:spTgt>
                                        </p:tgtEl>
                                        <p:attrNameLst>
                                          <p:attrName>style.visibility</p:attrName>
                                        </p:attrNameLst>
                                      </p:cBhvr>
                                      <p:to>
                                        <p:strVal val="visible"/>
                                      </p:to>
                                    </p:set>
                                    <p:animEffect transition="in" filter="fade">
                                      <p:cBhvr>
                                        <p:cTn id="91" dur="1000"/>
                                        <p:tgtEl>
                                          <p:spTgt spid="3">
                                            <p:txEl>
                                              <p:pRg st="12" end="12"/>
                                            </p:txEl>
                                          </p:spTgt>
                                        </p:tgtEl>
                                      </p:cBhvr>
                                    </p:animEffect>
                                    <p:anim calcmode="lin" valueType="num">
                                      <p:cBhvr>
                                        <p:cTn id="92"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93"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3845C-6711-20A1-52CA-60D535F59B02}"/>
              </a:ext>
            </a:extLst>
          </p:cNvPr>
          <p:cNvSpPr>
            <a:spLocks noGrp="1"/>
          </p:cNvSpPr>
          <p:nvPr>
            <p:ph type="title"/>
          </p:nvPr>
        </p:nvSpPr>
        <p:spPr/>
        <p:txBody>
          <a:bodyPr/>
          <a:lstStyle/>
          <a:p>
            <a:r>
              <a:rPr lang="en-IN" dirty="0">
                <a:solidFill>
                  <a:schemeClr val="bg1"/>
                </a:solidFill>
              </a:rPr>
              <a:t>Implementation of the prototype</a:t>
            </a:r>
          </a:p>
        </p:txBody>
      </p:sp>
      <p:sp>
        <p:nvSpPr>
          <p:cNvPr id="4" name="Rectangle 1">
            <a:extLst>
              <a:ext uri="{FF2B5EF4-FFF2-40B4-BE49-F238E27FC236}">
                <a16:creationId xmlns:a16="http://schemas.microsoft.com/office/drawing/2014/main" id="{B2968B4D-1048-FC27-87A2-A347CF26579B}"/>
              </a:ext>
            </a:extLst>
          </p:cNvPr>
          <p:cNvSpPr>
            <a:spLocks noGrp="1" noChangeArrowheads="1"/>
          </p:cNvSpPr>
          <p:nvPr>
            <p:ph idx="1"/>
          </p:nvPr>
        </p:nvSpPr>
        <p:spPr bwMode="auto">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CC7832"/>
                </a:solidFill>
                <a:effectLst/>
                <a:latin typeface="JetBrains Mono"/>
              </a:rPr>
              <a:t>import </a:t>
            </a:r>
            <a:r>
              <a:rPr kumimoji="0" lang="en-US" altLang="en-US" sz="900" b="0" i="0" u="none" strike="noStrike" cap="none" normalizeH="0" baseline="0">
                <a:ln>
                  <a:noFill/>
                </a:ln>
                <a:solidFill>
                  <a:srgbClr val="A9B7C6"/>
                </a:solidFill>
                <a:effectLst/>
                <a:latin typeface="JetBrains Mono"/>
              </a:rPr>
              <a:t>os</a:t>
            </a: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CC7832"/>
                </a:solidFill>
                <a:effectLst/>
                <a:latin typeface="JetBrains Mono"/>
              </a:rPr>
              <a:t>import </a:t>
            </a:r>
            <a:r>
              <a:rPr kumimoji="0" lang="en-US" altLang="en-US" sz="900" b="0" i="0" u="none" strike="noStrike" cap="none" normalizeH="0" baseline="0">
                <a:ln>
                  <a:noFill/>
                </a:ln>
                <a:solidFill>
                  <a:srgbClr val="A9B7C6"/>
                </a:solidFill>
                <a:effectLst/>
                <a:latin typeface="JetBrains Mono"/>
              </a:rPr>
              <a:t>qrcode</a:t>
            </a: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CC7832"/>
                </a:solidFill>
                <a:effectLst/>
                <a:latin typeface="JetBrains Mono"/>
              </a:rPr>
              <a:t>from </a:t>
            </a:r>
            <a:r>
              <a:rPr kumimoji="0" lang="en-US" altLang="en-US" sz="900" b="0" i="0" u="none" strike="noStrike" cap="none" normalizeH="0" baseline="0">
                <a:ln>
                  <a:noFill/>
                </a:ln>
                <a:solidFill>
                  <a:srgbClr val="A9B7C6"/>
                </a:solidFill>
                <a:effectLst/>
                <a:latin typeface="JetBrains Mono"/>
              </a:rPr>
              <a:t>cryptography.fernet </a:t>
            </a:r>
            <a:r>
              <a:rPr kumimoji="0" lang="en-US" altLang="en-US" sz="900" b="0" i="0" u="none" strike="noStrike" cap="none" normalizeH="0" baseline="0">
                <a:ln>
                  <a:noFill/>
                </a:ln>
                <a:solidFill>
                  <a:srgbClr val="CC7832"/>
                </a:solidFill>
                <a:effectLst/>
                <a:latin typeface="JetBrains Mono"/>
              </a:rPr>
              <a:t>import </a:t>
            </a:r>
            <a:r>
              <a:rPr kumimoji="0" lang="en-US" altLang="en-US" sz="900" b="0" i="0" u="none" strike="noStrike" cap="none" normalizeH="0" baseline="0">
                <a:ln>
                  <a:noFill/>
                </a:ln>
                <a:solidFill>
                  <a:srgbClr val="A9B7C6"/>
                </a:solidFill>
                <a:effectLst/>
                <a:latin typeface="JetBrains Mono"/>
              </a:rPr>
              <a:t>Fernet</a:t>
            </a:r>
            <a:br>
              <a:rPr kumimoji="0" lang="en-US" altLang="en-US" sz="900" b="0" i="0" u="none" strike="noStrike" cap="none" normalizeH="0" baseline="0">
                <a:ln>
                  <a:noFill/>
                </a:ln>
                <a:solidFill>
                  <a:srgbClr val="A9B7C6"/>
                </a:solidFill>
                <a:effectLst/>
                <a:latin typeface="JetBrains Mono"/>
              </a:rPr>
            </a:b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808080"/>
                </a:solidFill>
                <a:effectLst/>
                <a:latin typeface="JetBrains Mono"/>
              </a:rPr>
              <a:t># Generate a random encryption key</a:t>
            </a:r>
            <a:br>
              <a:rPr kumimoji="0" lang="en-US" altLang="en-US" sz="900" b="0" i="0" u="none" strike="noStrike" cap="none" normalizeH="0" baseline="0">
                <a:ln>
                  <a:noFill/>
                </a:ln>
                <a:solidFill>
                  <a:srgbClr val="808080"/>
                </a:solidFill>
                <a:effectLst/>
                <a:latin typeface="JetBrains Mono"/>
              </a:rPr>
            </a:br>
            <a:r>
              <a:rPr kumimoji="0" lang="en-US" altLang="en-US" sz="900" b="0" i="0" u="none" strike="noStrike" cap="none" normalizeH="0" baseline="0">
                <a:ln>
                  <a:noFill/>
                </a:ln>
                <a:solidFill>
                  <a:srgbClr val="A9B7C6"/>
                </a:solidFill>
                <a:effectLst/>
                <a:latin typeface="JetBrains Mono"/>
              </a:rPr>
              <a:t>key = Fernet.generate_key()</a:t>
            </a: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A9B7C6"/>
                </a:solidFill>
                <a:effectLst/>
                <a:latin typeface="JetBrains Mono"/>
              </a:rPr>
              <a:t>cipher_suite = Fernet(key)</a:t>
            </a:r>
            <a:br>
              <a:rPr kumimoji="0" lang="en-US" altLang="en-US" sz="900" b="0" i="0" u="none" strike="noStrike" cap="none" normalizeH="0" baseline="0">
                <a:ln>
                  <a:noFill/>
                </a:ln>
                <a:solidFill>
                  <a:srgbClr val="A9B7C6"/>
                </a:solidFill>
                <a:effectLst/>
                <a:latin typeface="JetBrains Mono"/>
              </a:rPr>
            </a:b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808080"/>
                </a:solidFill>
                <a:effectLst/>
                <a:latin typeface="JetBrains Mono"/>
              </a:rPr>
              <a:t># Message to be encrypted and encoded in the QR code</a:t>
            </a:r>
            <a:br>
              <a:rPr kumimoji="0" lang="en-US" altLang="en-US" sz="900" b="0" i="0" u="none" strike="noStrike" cap="none" normalizeH="0" baseline="0">
                <a:ln>
                  <a:noFill/>
                </a:ln>
                <a:solidFill>
                  <a:srgbClr val="808080"/>
                </a:solidFill>
                <a:effectLst/>
                <a:latin typeface="JetBrains Mono"/>
              </a:rPr>
            </a:br>
            <a:r>
              <a:rPr kumimoji="0" lang="en-US" altLang="en-US" sz="900" b="0" i="0" u="none" strike="noStrike" cap="none" normalizeH="0" baseline="0">
                <a:ln>
                  <a:noFill/>
                </a:ln>
                <a:solidFill>
                  <a:srgbClr val="A9B7C6"/>
                </a:solidFill>
                <a:effectLst/>
                <a:latin typeface="JetBrains Mono"/>
              </a:rPr>
              <a:t>message = </a:t>
            </a:r>
            <a:r>
              <a:rPr kumimoji="0" lang="en-US" altLang="en-US" sz="900" b="0" i="0" u="none" strike="noStrike" cap="none" normalizeH="0" baseline="0">
                <a:ln>
                  <a:noFill/>
                </a:ln>
                <a:solidFill>
                  <a:srgbClr val="6A8759"/>
                </a:solidFill>
                <a:effectLst/>
                <a:latin typeface="JetBrains Mono"/>
              </a:rPr>
              <a:t>"This is a secret message."</a:t>
            </a:r>
            <a:br>
              <a:rPr kumimoji="0" lang="en-US" altLang="en-US" sz="900" b="0" i="0" u="none" strike="noStrike" cap="none" normalizeH="0" baseline="0">
                <a:ln>
                  <a:noFill/>
                </a:ln>
                <a:solidFill>
                  <a:srgbClr val="6A8759"/>
                </a:solidFill>
                <a:effectLst/>
                <a:latin typeface="JetBrains Mono"/>
              </a:rPr>
            </a:br>
            <a:br>
              <a:rPr kumimoji="0" lang="en-US" altLang="en-US" sz="900" b="0" i="0" u="none" strike="noStrike" cap="none" normalizeH="0" baseline="0">
                <a:ln>
                  <a:noFill/>
                </a:ln>
                <a:solidFill>
                  <a:srgbClr val="6A8759"/>
                </a:solidFill>
                <a:effectLst/>
                <a:latin typeface="JetBrains Mono"/>
              </a:rPr>
            </a:br>
            <a:r>
              <a:rPr kumimoji="0" lang="en-US" altLang="en-US" sz="900" b="0" i="0" u="none" strike="noStrike" cap="none" normalizeH="0" baseline="0">
                <a:ln>
                  <a:noFill/>
                </a:ln>
                <a:solidFill>
                  <a:srgbClr val="808080"/>
                </a:solidFill>
                <a:effectLst/>
                <a:latin typeface="JetBrains Mono"/>
              </a:rPr>
              <a:t># Encrypt the message</a:t>
            </a:r>
            <a:br>
              <a:rPr kumimoji="0" lang="en-US" altLang="en-US" sz="900" b="0" i="0" u="none" strike="noStrike" cap="none" normalizeH="0" baseline="0">
                <a:ln>
                  <a:noFill/>
                </a:ln>
                <a:solidFill>
                  <a:srgbClr val="808080"/>
                </a:solidFill>
                <a:effectLst/>
                <a:latin typeface="JetBrains Mono"/>
              </a:rPr>
            </a:br>
            <a:r>
              <a:rPr kumimoji="0" lang="en-US" altLang="en-US" sz="900" b="0" i="0" u="none" strike="noStrike" cap="none" normalizeH="0" baseline="0">
                <a:ln>
                  <a:noFill/>
                </a:ln>
                <a:solidFill>
                  <a:srgbClr val="A9B7C6"/>
                </a:solidFill>
                <a:effectLst/>
                <a:latin typeface="JetBrains Mono"/>
              </a:rPr>
              <a:t>encrypted_message = cipher_suite.encrypt(message.encode())</a:t>
            </a:r>
            <a:br>
              <a:rPr kumimoji="0" lang="en-US" altLang="en-US" sz="900" b="0" i="0" u="none" strike="noStrike" cap="none" normalizeH="0" baseline="0">
                <a:ln>
                  <a:noFill/>
                </a:ln>
                <a:solidFill>
                  <a:srgbClr val="A9B7C6"/>
                </a:solidFill>
                <a:effectLst/>
                <a:latin typeface="JetBrains Mono"/>
              </a:rPr>
            </a:b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808080"/>
                </a:solidFill>
                <a:effectLst/>
                <a:latin typeface="JetBrains Mono"/>
              </a:rPr>
              <a:t># Generate the QR code</a:t>
            </a:r>
            <a:br>
              <a:rPr kumimoji="0" lang="en-US" altLang="en-US" sz="900" b="0" i="0" u="none" strike="noStrike" cap="none" normalizeH="0" baseline="0">
                <a:ln>
                  <a:noFill/>
                </a:ln>
                <a:solidFill>
                  <a:srgbClr val="808080"/>
                </a:solidFill>
                <a:effectLst/>
                <a:latin typeface="JetBrains Mono"/>
              </a:rPr>
            </a:br>
            <a:r>
              <a:rPr kumimoji="0" lang="en-US" altLang="en-US" sz="900" b="0" i="0" u="none" strike="noStrike" cap="none" normalizeH="0" baseline="0">
                <a:ln>
                  <a:noFill/>
                </a:ln>
                <a:solidFill>
                  <a:srgbClr val="A9B7C6"/>
                </a:solidFill>
                <a:effectLst/>
                <a:latin typeface="JetBrains Mono"/>
              </a:rPr>
              <a:t>qr = qrcode.QRCode(version=</a:t>
            </a:r>
            <a:r>
              <a:rPr kumimoji="0" lang="en-US" altLang="en-US" sz="900" b="0" i="0" u="none" strike="noStrike" cap="none" normalizeH="0" baseline="0">
                <a:ln>
                  <a:noFill/>
                </a:ln>
                <a:solidFill>
                  <a:srgbClr val="6897BB"/>
                </a:solidFill>
                <a:effectLst/>
                <a:latin typeface="JetBrains Mono"/>
              </a:rPr>
              <a:t>1</a:t>
            </a:r>
            <a:r>
              <a:rPr kumimoji="0" lang="en-US" altLang="en-US" sz="900" b="0" i="0" u="none" strike="noStrike" cap="none" normalizeH="0" baseline="0">
                <a:ln>
                  <a:noFill/>
                </a:ln>
                <a:solidFill>
                  <a:srgbClr val="CC7832"/>
                </a:solidFill>
                <a:effectLst/>
                <a:latin typeface="JetBrains Mono"/>
              </a:rPr>
              <a:t>, </a:t>
            </a:r>
            <a:r>
              <a:rPr kumimoji="0" lang="en-US" altLang="en-US" sz="900" b="0" i="0" u="none" strike="noStrike" cap="none" normalizeH="0" baseline="0">
                <a:ln>
                  <a:noFill/>
                </a:ln>
                <a:solidFill>
                  <a:srgbClr val="A9B7C6"/>
                </a:solidFill>
                <a:effectLst/>
                <a:latin typeface="JetBrains Mono"/>
              </a:rPr>
              <a:t>box_size=</a:t>
            </a:r>
            <a:r>
              <a:rPr kumimoji="0" lang="en-US" altLang="en-US" sz="900" b="0" i="0" u="none" strike="noStrike" cap="none" normalizeH="0" baseline="0">
                <a:ln>
                  <a:noFill/>
                </a:ln>
                <a:solidFill>
                  <a:srgbClr val="6897BB"/>
                </a:solidFill>
                <a:effectLst/>
                <a:latin typeface="JetBrains Mono"/>
              </a:rPr>
              <a:t>10</a:t>
            </a:r>
            <a:r>
              <a:rPr kumimoji="0" lang="en-US" altLang="en-US" sz="900" b="0" i="0" u="none" strike="noStrike" cap="none" normalizeH="0" baseline="0">
                <a:ln>
                  <a:noFill/>
                </a:ln>
                <a:solidFill>
                  <a:srgbClr val="CC7832"/>
                </a:solidFill>
                <a:effectLst/>
                <a:latin typeface="JetBrains Mono"/>
              </a:rPr>
              <a:t>, </a:t>
            </a:r>
            <a:r>
              <a:rPr kumimoji="0" lang="en-US" altLang="en-US" sz="900" b="0" i="0" u="none" strike="noStrike" cap="none" normalizeH="0" baseline="0">
                <a:ln>
                  <a:noFill/>
                </a:ln>
                <a:solidFill>
                  <a:srgbClr val="A9B7C6"/>
                </a:solidFill>
                <a:effectLst/>
                <a:latin typeface="JetBrains Mono"/>
              </a:rPr>
              <a:t>border=</a:t>
            </a:r>
            <a:r>
              <a:rPr kumimoji="0" lang="en-US" altLang="en-US" sz="900" b="0" i="0" u="none" strike="noStrike" cap="none" normalizeH="0" baseline="0">
                <a:ln>
                  <a:noFill/>
                </a:ln>
                <a:solidFill>
                  <a:srgbClr val="6897BB"/>
                </a:solidFill>
                <a:effectLst/>
                <a:latin typeface="JetBrains Mono"/>
              </a:rPr>
              <a:t>4</a:t>
            </a:r>
            <a:r>
              <a:rPr kumimoji="0" lang="en-US" altLang="en-US" sz="900" b="0" i="0" u="none" strike="noStrike" cap="none" normalizeH="0" baseline="0">
                <a:ln>
                  <a:noFill/>
                </a:ln>
                <a:solidFill>
                  <a:srgbClr val="A9B7C6"/>
                </a:solidFill>
                <a:effectLst/>
                <a:latin typeface="JetBrains Mono"/>
              </a:rPr>
              <a:t>)</a:t>
            </a: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A9B7C6"/>
                </a:solidFill>
                <a:effectLst/>
                <a:latin typeface="JetBrains Mono"/>
              </a:rPr>
              <a:t>qr.add_data(encrypted_message)</a:t>
            </a: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A9B7C6"/>
                </a:solidFill>
                <a:effectLst/>
                <a:latin typeface="JetBrains Mono"/>
              </a:rPr>
              <a:t>qr.make(fit=</a:t>
            </a:r>
            <a:r>
              <a:rPr kumimoji="0" lang="en-US" altLang="en-US" sz="900" b="0" i="0" u="none" strike="noStrike" cap="none" normalizeH="0" baseline="0">
                <a:ln>
                  <a:noFill/>
                </a:ln>
                <a:solidFill>
                  <a:srgbClr val="CC7832"/>
                </a:solidFill>
                <a:effectLst/>
                <a:latin typeface="JetBrains Mono"/>
              </a:rPr>
              <a:t>True</a:t>
            </a:r>
            <a:r>
              <a:rPr kumimoji="0" lang="en-US" altLang="en-US" sz="900" b="0" i="0" u="none" strike="noStrike" cap="none" normalizeH="0" baseline="0">
                <a:ln>
                  <a:noFill/>
                </a:ln>
                <a:solidFill>
                  <a:srgbClr val="A9B7C6"/>
                </a:solidFill>
                <a:effectLst/>
                <a:latin typeface="JetBrains Mono"/>
              </a:rPr>
              <a:t>)</a:t>
            </a:r>
            <a:br>
              <a:rPr kumimoji="0" lang="en-US" altLang="en-US" sz="900" b="0" i="0" u="none" strike="noStrike" cap="none" normalizeH="0" baseline="0">
                <a:ln>
                  <a:noFill/>
                </a:ln>
                <a:solidFill>
                  <a:srgbClr val="A9B7C6"/>
                </a:solidFill>
                <a:effectLst/>
                <a:latin typeface="JetBrains Mono"/>
              </a:rPr>
            </a:b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808080"/>
                </a:solidFill>
                <a:effectLst/>
                <a:latin typeface="JetBrains Mono"/>
              </a:rPr>
              <a:t># Specify the path to the desktop folder</a:t>
            </a:r>
            <a:br>
              <a:rPr kumimoji="0" lang="en-US" altLang="en-US" sz="900" b="0" i="0" u="none" strike="noStrike" cap="none" normalizeH="0" baseline="0">
                <a:ln>
                  <a:noFill/>
                </a:ln>
                <a:solidFill>
                  <a:srgbClr val="808080"/>
                </a:solidFill>
                <a:effectLst/>
                <a:latin typeface="JetBrains Mono"/>
              </a:rPr>
            </a:br>
            <a:r>
              <a:rPr kumimoji="0" lang="en-US" altLang="en-US" sz="900" b="0" i="0" u="none" strike="noStrike" cap="none" normalizeH="0" baseline="0">
                <a:ln>
                  <a:noFill/>
                </a:ln>
                <a:solidFill>
                  <a:srgbClr val="A9B7C6"/>
                </a:solidFill>
                <a:effectLst/>
                <a:latin typeface="JetBrains Mono"/>
              </a:rPr>
              <a:t>desktop_path = os.path.join(os.path.expanduser(</a:t>
            </a:r>
            <a:r>
              <a:rPr kumimoji="0" lang="en-US" altLang="en-US" sz="900" b="0" i="0" u="none" strike="noStrike" cap="none" normalizeH="0" baseline="0">
                <a:ln>
                  <a:noFill/>
                </a:ln>
                <a:solidFill>
                  <a:srgbClr val="6A8759"/>
                </a:solidFill>
                <a:effectLst/>
                <a:latin typeface="JetBrains Mono"/>
              </a:rPr>
              <a:t>"~"</a:t>
            </a:r>
            <a:r>
              <a:rPr kumimoji="0" lang="en-US" altLang="en-US" sz="900" b="0" i="0" u="none" strike="noStrike" cap="none" normalizeH="0" baseline="0">
                <a:ln>
                  <a:noFill/>
                </a:ln>
                <a:solidFill>
                  <a:srgbClr val="A9B7C6"/>
                </a:solidFill>
                <a:effectLst/>
                <a:latin typeface="JetBrains Mono"/>
              </a:rPr>
              <a:t>)</a:t>
            </a:r>
            <a:r>
              <a:rPr kumimoji="0" lang="en-US" altLang="en-US" sz="900" b="0" i="0" u="none" strike="noStrike" cap="none" normalizeH="0" baseline="0">
                <a:ln>
                  <a:noFill/>
                </a:ln>
                <a:solidFill>
                  <a:srgbClr val="CC7832"/>
                </a:solidFill>
                <a:effectLst/>
                <a:latin typeface="JetBrains Mono"/>
              </a:rPr>
              <a:t>, </a:t>
            </a:r>
            <a:r>
              <a:rPr kumimoji="0" lang="en-US" altLang="en-US" sz="900" b="0" i="0" u="none" strike="noStrike" cap="none" normalizeH="0" baseline="0">
                <a:ln>
                  <a:noFill/>
                </a:ln>
                <a:solidFill>
                  <a:srgbClr val="6A8759"/>
                </a:solidFill>
                <a:effectLst/>
                <a:latin typeface="JetBrains Mono"/>
              </a:rPr>
              <a:t>"Desktop"</a:t>
            </a:r>
            <a:r>
              <a:rPr kumimoji="0" lang="en-US" altLang="en-US" sz="900" b="0" i="0" u="none" strike="noStrike" cap="none" normalizeH="0" baseline="0">
                <a:ln>
                  <a:noFill/>
                </a:ln>
                <a:solidFill>
                  <a:srgbClr val="A9B7C6"/>
                </a:solidFill>
                <a:effectLst/>
                <a:latin typeface="JetBrains Mono"/>
              </a:rPr>
              <a:t>)</a:t>
            </a:r>
            <a:br>
              <a:rPr kumimoji="0" lang="en-US" altLang="en-US" sz="900" b="0" i="0" u="none" strike="noStrike" cap="none" normalizeH="0" baseline="0">
                <a:ln>
                  <a:noFill/>
                </a:ln>
                <a:solidFill>
                  <a:srgbClr val="A9B7C6"/>
                </a:solidFill>
                <a:effectLst/>
                <a:latin typeface="JetBrains Mono"/>
              </a:rPr>
            </a:b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808080"/>
                </a:solidFill>
                <a:effectLst/>
                <a:latin typeface="JetBrains Mono"/>
              </a:rPr>
              <a:t># Save the QR code as an image file on the desktop</a:t>
            </a:r>
            <a:br>
              <a:rPr kumimoji="0" lang="en-US" altLang="en-US" sz="900" b="0" i="0" u="none" strike="noStrike" cap="none" normalizeH="0" baseline="0">
                <a:ln>
                  <a:noFill/>
                </a:ln>
                <a:solidFill>
                  <a:srgbClr val="808080"/>
                </a:solidFill>
                <a:effectLst/>
                <a:latin typeface="JetBrains Mono"/>
              </a:rPr>
            </a:br>
            <a:r>
              <a:rPr kumimoji="0" lang="en-US" altLang="en-US" sz="900" b="0" i="0" u="none" strike="noStrike" cap="none" normalizeH="0" baseline="0">
                <a:ln>
                  <a:noFill/>
                </a:ln>
                <a:solidFill>
                  <a:srgbClr val="A9B7C6"/>
                </a:solidFill>
                <a:effectLst/>
                <a:latin typeface="JetBrains Mono"/>
              </a:rPr>
              <a:t>image_path = os.path.join(desktop_path</a:t>
            </a:r>
            <a:r>
              <a:rPr kumimoji="0" lang="en-US" altLang="en-US" sz="900" b="0" i="0" u="none" strike="noStrike" cap="none" normalizeH="0" baseline="0">
                <a:ln>
                  <a:noFill/>
                </a:ln>
                <a:solidFill>
                  <a:srgbClr val="CC7832"/>
                </a:solidFill>
                <a:effectLst/>
                <a:latin typeface="JetBrains Mono"/>
              </a:rPr>
              <a:t>, </a:t>
            </a:r>
            <a:r>
              <a:rPr kumimoji="0" lang="en-US" altLang="en-US" sz="900" b="0" i="0" u="none" strike="noStrike" cap="none" normalizeH="0" baseline="0">
                <a:ln>
                  <a:noFill/>
                </a:ln>
                <a:solidFill>
                  <a:srgbClr val="6A8759"/>
                </a:solidFill>
                <a:effectLst/>
                <a:latin typeface="JetBrains Mono"/>
              </a:rPr>
              <a:t>"encrypted_qrcode_downloads.png"</a:t>
            </a:r>
            <a:r>
              <a:rPr kumimoji="0" lang="en-US" altLang="en-US" sz="900" b="0" i="0" u="none" strike="noStrike" cap="none" normalizeH="0" baseline="0">
                <a:ln>
                  <a:noFill/>
                </a:ln>
                <a:solidFill>
                  <a:srgbClr val="A9B7C6"/>
                </a:solidFill>
                <a:effectLst/>
                <a:latin typeface="JetBrains Mono"/>
              </a:rPr>
              <a:t>)</a:t>
            </a: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A9B7C6"/>
                </a:solidFill>
                <a:effectLst/>
                <a:latin typeface="JetBrains Mono"/>
              </a:rPr>
              <a:t>image = qr.make_image(fill_color=</a:t>
            </a:r>
            <a:r>
              <a:rPr kumimoji="0" lang="en-US" altLang="en-US" sz="900" b="0" i="0" u="none" strike="noStrike" cap="none" normalizeH="0" baseline="0">
                <a:ln>
                  <a:noFill/>
                </a:ln>
                <a:solidFill>
                  <a:srgbClr val="6A8759"/>
                </a:solidFill>
                <a:effectLst/>
                <a:latin typeface="JetBrains Mono"/>
              </a:rPr>
              <a:t>"black"</a:t>
            </a:r>
            <a:r>
              <a:rPr kumimoji="0" lang="en-US" altLang="en-US" sz="900" b="0" i="0" u="none" strike="noStrike" cap="none" normalizeH="0" baseline="0">
                <a:ln>
                  <a:noFill/>
                </a:ln>
                <a:solidFill>
                  <a:srgbClr val="CC7832"/>
                </a:solidFill>
                <a:effectLst/>
                <a:latin typeface="JetBrains Mono"/>
              </a:rPr>
              <a:t>, </a:t>
            </a:r>
            <a:r>
              <a:rPr kumimoji="0" lang="en-US" altLang="en-US" sz="900" b="0" i="0" u="none" strike="noStrike" cap="none" normalizeH="0" baseline="0">
                <a:ln>
                  <a:noFill/>
                </a:ln>
                <a:solidFill>
                  <a:srgbClr val="A9B7C6"/>
                </a:solidFill>
                <a:effectLst/>
                <a:latin typeface="JetBrains Mono"/>
              </a:rPr>
              <a:t>back_color=</a:t>
            </a:r>
            <a:r>
              <a:rPr kumimoji="0" lang="en-US" altLang="en-US" sz="900" b="0" i="0" u="none" strike="noStrike" cap="none" normalizeH="0" baseline="0">
                <a:ln>
                  <a:noFill/>
                </a:ln>
                <a:solidFill>
                  <a:srgbClr val="6A8759"/>
                </a:solidFill>
                <a:effectLst/>
                <a:latin typeface="JetBrains Mono"/>
              </a:rPr>
              <a:t>"white"</a:t>
            </a:r>
            <a:r>
              <a:rPr kumimoji="0" lang="en-US" altLang="en-US" sz="900" b="0" i="0" u="none" strike="noStrike" cap="none" normalizeH="0" baseline="0">
                <a:ln>
                  <a:noFill/>
                </a:ln>
                <a:solidFill>
                  <a:srgbClr val="A9B7C6"/>
                </a:solidFill>
                <a:effectLst/>
                <a:latin typeface="JetBrains Mono"/>
              </a:rPr>
              <a:t>)</a:t>
            </a:r>
            <a:br>
              <a:rPr kumimoji="0" lang="en-US" altLang="en-US" sz="900" b="0" i="0" u="none" strike="noStrike" cap="none" normalizeH="0" baseline="0">
                <a:ln>
                  <a:noFill/>
                </a:ln>
                <a:solidFill>
                  <a:srgbClr val="A9B7C6"/>
                </a:solidFill>
                <a:effectLst/>
                <a:latin typeface="JetBrains Mono"/>
              </a:rPr>
            </a:br>
            <a:r>
              <a:rPr kumimoji="0" lang="en-US" altLang="en-US" sz="900" b="0" i="0" u="none" strike="noStrike" cap="none" normalizeH="0" baseline="0">
                <a:ln>
                  <a:noFill/>
                </a:ln>
                <a:solidFill>
                  <a:srgbClr val="A9B7C6"/>
                </a:solidFill>
                <a:effectLst/>
                <a:latin typeface="JetBrains Mono"/>
              </a:rPr>
              <a:t>image.save(image_path)</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6139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4">
                                            <p:bg/>
                                          </p:spTgt>
                                        </p:tgtEl>
                                        <p:attrNameLst>
                                          <p:attrName>style.visibility</p:attrName>
                                        </p:attrNameLst>
                                      </p:cBhvr>
                                      <p:to>
                                        <p:strVal val="visible"/>
                                      </p:to>
                                    </p:set>
                                    <p:animEffect transition="in" filter="fade">
                                      <p:cBhvr>
                                        <p:cTn id="13" dur="1000"/>
                                        <p:tgtEl>
                                          <p:spTgt spid="4">
                                            <p:bg/>
                                          </p:spTgt>
                                        </p:tgtEl>
                                      </p:cBhvr>
                                    </p:animEffect>
                                    <p:anim calcmode="lin" valueType="num">
                                      <p:cBhvr>
                                        <p:cTn id="14" dur="1000" fill="hold"/>
                                        <p:tgtEl>
                                          <p:spTgt spid="4">
                                            <p:bg/>
                                          </p:spTgt>
                                        </p:tgtEl>
                                        <p:attrNameLst>
                                          <p:attrName>ppt_x</p:attrName>
                                        </p:attrNameLst>
                                      </p:cBhvr>
                                      <p:tavLst>
                                        <p:tav tm="0">
                                          <p:val>
                                            <p:strVal val="#ppt_x"/>
                                          </p:val>
                                        </p:tav>
                                        <p:tav tm="100000">
                                          <p:val>
                                            <p:strVal val="#ppt_x"/>
                                          </p:val>
                                        </p:tav>
                                      </p:tavLst>
                                    </p:anim>
                                    <p:anim calcmode="lin" valueType="num">
                                      <p:cBhvr>
                                        <p:cTn id="15" dur="1000" fill="hold"/>
                                        <p:tgtEl>
                                          <p:spTgt spid="4">
                                            <p:bg/>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4">
                                            <p:txEl>
                                              <p:pRg st="0" end="0"/>
                                            </p:txEl>
                                          </p:spTgt>
                                        </p:tgtEl>
                                        <p:attrNameLst>
                                          <p:attrName>style.visibility</p:attrName>
                                        </p:attrNameLst>
                                      </p:cBhvr>
                                      <p:to>
                                        <p:strVal val="visible"/>
                                      </p:to>
                                    </p:set>
                                    <p:animEffect transition="in" filter="fade">
                                      <p:cBhvr>
                                        <p:cTn id="20" dur="1000"/>
                                        <p:tgtEl>
                                          <p:spTgt spid="4">
                                            <p:txEl>
                                              <p:pRg st="0" end="0"/>
                                            </p:txEl>
                                          </p:spTgt>
                                        </p:tgtEl>
                                      </p:cBhvr>
                                    </p:animEffect>
                                    <p:anim calcmode="lin" valueType="num">
                                      <p:cBhvr>
                                        <p:cTn id="21"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60D53-4974-35A4-6922-1BF9229FBBA1}"/>
              </a:ext>
            </a:extLst>
          </p:cNvPr>
          <p:cNvSpPr>
            <a:spLocks noGrp="1"/>
          </p:cNvSpPr>
          <p:nvPr>
            <p:ph type="title"/>
          </p:nvPr>
        </p:nvSpPr>
        <p:spPr/>
        <p:txBody>
          <a:bodyPr/>
          <a:lstStyle/>
          <a:p>
            <a:r>
              <a:rPr lang="en-IN" dirty="0">
                <a:solidFill>
                  <a:schemeClr val="bg1"/>
                </a:solidFill>
              </a:rPr>
              <a:t>Outcome of the prototype</a:t>
            </a:r>
          </a:p>
        </p:txBody>
      </p:sp>
      <p:pic>
        <p:nvPicPr>
          <p:cNvPr id="4" name="Picture 3">
            <a:extLst>
              <a:ext uri="{FF2B5EF4-FFF2-40B4-BE49-F238E27FC236}">
                <a16:creationId xmlns:a16="http://schemas.microsoft.com/office/drawing/2014/main" id="{03CE36FB-F12B-AD23-DE89-224E797FA445}"/>
              </a:ext>
            </a:extLst>
          </p:cNvPr>
          <p:cNvPicPr>
            <a:picLocks noChangeAspect="1"/>
          </p:cNvPicPr>
          <p:nvPr/>
        </p:nvPicPr>
        <p:blipFill>
          <a:blip r:embed="rId3"/>
          <a:stretch>
            <a:fillRect/>
          </a:stretch>
        </p:blipFill>
        <p:spPr>
          <a:xfrm>
            <a:off x="1072381" y="1613408"/>
            <a:ext cx="3093988" cy="2926334"/>
          </a:xfrm>
          <a:prstGeom prst="rect">
            <a:avLst/>
          </a:prstGeom>
        </p:spPr>
      </p:pic>
      <p:sp>
        <p:nvSpPr>
          <p:cNvPr id="5" name="TextBox 4">
            <a:extLst>
              <a:ext uri="{FF2B5EF4-FFF2-40B4-BE49-F238E27FC236}">
                <a16:creationId xmlns:a16="http://schemas.microsoft.com/office/drawing/2014/main" id="{21547242-C8F3-061F-0328-E56D901AF118}"/>
              </a:ext>
            </a:extLst>
          </p:cNvPr>
          <p:cNvSpPr txBox="1"/>
          <p:nvPr/>
        </p:nvSpPr>
        <p:spPr>
          <a:xfrm>
            <a:off x="1209675" y="4875260"/>
            <a:ext cx="2790825" cy="923330"/>
          </a:xfrm>
          <a:prstGeom prst="rect">
            <a:avLst/>
          </a:prstGeom>
          <a:noFill/>
        </p:spPr>
        <p:txBody>
          <a:bodyPr wrap="square" rtlCol="0">
            <a:spAutoFit/>
          </a:bodyPr>
          <a:lstStyle/>
          <a:p>
            <a:r>
              <a:rPr lang="en-IN" dirty="0">
                <a:solidFill>
                  <a:schemeClr val="bg1"/>
                </a:solidFill>
              </a:rPr>
              <a:t>QR code Encrypting SBI Web Page For easy access and net-banking.</a:t>
            </a:r>
          </a:p>
        </p:txBody>
      </p:sp>
      <p:pic>
        <p:nvPicPr>
          <p:cNvPr id="7" name="Picture 6">
            <a:extLst>
              <a:ext uri="{FF2B5EF4-FFF2-40B4-BE49-F238E27FC236}">
                <a16:creationId xmlns:a16="http://schemas.microsoft.com/office/drawing/2014/main" id="{FCCE8EAA-5314-56AA-930B-CBBF79905E78}"/>
              </a:ext>
            </a:extLst>
          </p:cNvPr>
          <p:cNvPicPr>
            <a:picLocks noChangeAspect="1"/>
          </p:cNvPicPr>
          <p:nvPr/>
        </p:nvPicPr>
        <p:blipFill>
          <a:blip r:embed="rId4"/>
          <a:stretch>
            <a:fillRect/>
          </a:stretch>
        </p:blipFill>
        <p:spPr>
          <a:xfrm>
            <a:off x="5474479" y="1548582"/>
            <a:ext cx="5879321" cy="3055985"/>
          </a:xfrm>
          <a:prstGeom prst="rect">
            <a:avLst/>
          </a:prstGeom>
        </p:spPr>
      </p:pic>
      <p:sp>
        <p:nvSpPr>
          <p:cNvPr id="8" name="TextBox 7">
            <a:extLst>
              <a:ext uri="{FF2B5EF4-FFF2-40B4-BE49-F238E27FC236}">
                <a16:creationId xmlns:a16="http://schemas.microsoft.com/office/drawing/2014/main" id="{C1F14CAC-D709-BA64-DE16-5155B643D345}"/>
              </a:ext>
            </a:extLst>
          </p:cNvPr>
          <p:cNvSpPr txBox="1"/>
          <p:nvPr/>
        </p:nvSpPr>
        <p:spPr>
          <a:xfrm>
            <a:off x="6762751" y="4875260"/>
            <a:ext cx="3600450" cy="923330"/>
          </a:xfrm>
          <a:prstGeom prst="rect">
            <a:avLst/>
          </a:prstGeom>
          <a:noFill/>
        </p:spPr>
        <p:txBody>
          <a:bodyPr wrap="square" rtlCol="0">
            <a:spAutoFit/>
          </a:bodyPr>
          <a:lstStyle/>
          <a:p>
            <a:r>
              <a:rPr lang="en-IN" dirty="0">
                <a:solidFill>
                  <a:schemeClr val="bg1"/>
                </a:solidFill>
              </a:rPr>
              <a:t>The web Page that opens when you scan the QR on the left Side.</a:t>
            </a:r>
          </a:p>
          <a:p>
            <a:r>
              <a:rPr lang="en-IN" dirty="0">
                <a:solidFill>
                  <a:schemeClr val="bg1"/>
                </a:solidFill>
              </a:rPr>
              <a:t>Go give it a try!!!</a:t>
            </a:r>
          </a:p>
        </p:txBody>
      </p:sp>
    </p:spTree>
    <p:extLst>
      <p:ext uri="{BB962C8B-B14F-4D97-AF65-F5344CB8AC3E}">
        <p14:creationId xmlns:p14="http://schemas.microsoft.com/office/powerpoint/2010/main" val="122964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1000"/>
                                        <p:tgtEl>
                                          <p:spTgt spid="7"/>
                                        </p:tgtEl>
                                      </p:cBhvr>
                                    </p:animEffect>
                                    <p:anim calcmode="lin" valueType="num">
                                      <p:cBhvr>
                                        <p:cTn id="29" dur="1000" fill="hold"/>
                                        <p:tgtEl>
                                          <p:spTgt spid="7"/>
                                        </p:tgtEl>
                                        <p:attrNameLst>
                                          <p:attrName>ppt_x</p:attrName>
                                        </p:attrNameLst>
                                      </p:cBhvr>
                                      <p:tavLst>
                                        <p:tav tm="0">
                                          <p:val>
                                            <p:strVal val="#ppt_x"/>
                                          </p:val>
                                        </p:tav>
                                        <p:tav tm="100000">
                                          <p:val>
                                            <p:strVal val="#ppt_x"/>
                                          </p:val>
                                        </p:tav>
                                      </p:tavLst>
                                    </p:anim>
                                    <p:anim calcmode="lin" valueType="num">
                                      <p:cBhvr>
                                        <p:cTn id="3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1000"/>
                                        <p:tgtEl>
                                          <p:spTgt spid="8"/>
                                        </p:tgtEl>
                                      </p:cBhvr>
                                    </p:animEffect>
                                    <p:anim calcmode="lin" valueType="num">
                                      <p:cBhvr>
                                        <p:cTn id="36" dur="1000" fill="hold"/>
                                        <p:tgtEl>
                                          <p:spTgt spid="8"/>
                                        </p:tgtEl>
                                        <p:attrNameLst>
                                          <p:attrName>ppt_x</p:attrName>
                                        </p:attrNameLst>
                                      </p:cBhvr>
                                      <p:tavLst>
                                        <p:tav tm="0">
                                          <p:val>
                                            <p:strVal val="#ppt_x"/>
                                          </p:val>
                                        </p:tav>
                                        <p:tav tm="100000">
                                          <p:val>
                                            <p:strVal val="#ppt_x"/>
                                          </p:val>
                                        </p:tav>
                                      </p:tavLst>
                                    </p:anim>
                                    <p:anim calcmode="lin" valueType="num">
                                      <p:cBhvr>
                                        <p:cTn id="37"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0DBD7BE-8AFE-2655-CAF6-D94C5E48ADCD}"/>
              </a:ext>
            </a:extLst>
          </p:cNvPr>
          <p:cNvSpPr>
            <a:spLocks noGrp="1"/>
          </p:cNvSpPr>
          <p:nvPr>
            <p:ph type="body" sz="half" idx="2"/>
          </p:nvPr>
        </p:nvSpPr>
        <p:spPr>
          <a:xfrm>
            <a:off x="3942080" y="4404359"/>
            <a:ext cx="4876800" cy="1468121"/>
          </a:xfrm>
        </p:spPr>
        <p:txBody>
          <a:bodyPr/>
          <a:lstStyle/>
          <a:p>
            <a:pPr marL="228600" marR="0" lvl="0" indent="-228600" algn="l" defTabSz="914400" rtl="0" eaLnBrk="1" fontAlgn="auto" latinLnBrk="0" hangingPunct="1">
              <a:lnSpc>
                <a:spcPct val="110000"/>
              </a:lnSpc>
              <a:spcBef>
                <a:spcPts val="100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a:ln>
                  <a:noFill/>
                </a:ln>
                <a:effectLst/>
                <a:uLnTx/>
                <a:uFillTx/>
                <a:latin typeface="Century Gothic" panose="020B0502020202020204"/>
                <a:ea typeface="+mn-ea"/>
                <a:cs typeface="+mn-cs"/>
              </a:rPr>
              <a:t>Rishima Chowdhury – 21BCE1097</a:t>
            </a:r>
          </a:p>
          <a:p>
            <a:pPr marL="228600" marR="0" lvl="0" indent="-228600" algn="l" defTabSz="914400" rtl="0" eaLnBrk="1" fontAlgn="auto" latinLnBrk="0" hangingPunct="1">
              <a:lnSpc>
                <a:spcPct val="110000"/>
              </a:lnSpc>
              <a:spcBef>
                <a:spcPts val="100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a:ln>
                  <a:noFill/>
                </a:ln>
                <a:effectLst/>
                <a:uLnTx/>
                <a:uFillTx/>
                <a:latin typeface="Century Gothic" panose="020B0502020202020204"/>
                <a:ea typeface="+mn-ea"/>
                <a:cs typeface="+mn-cs"/>
              </a:rPr>
              <a:t>Likhita Kolli – 21BCE5664</a:t>
            </a:r>
          </a:p>
          <a:p>
            <a:pPr marL="228600" marR="0" lvl="0" indent="-228600" algn="l" defTabSz="914400" rtl="0" eaLnBrk="1" fontAlgn="auto" latinLnBrk="0" hangingPunct="1">
              <a:lnSpc>
                <a:spcPct val="110000"/>
              </a:lnSpc>
              <a:spcBef>
                <a:spcPts val="100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a:ln>
                  <a:noFill/>
                </a:ln>
                <a:effectLst/>
                <a:uLnTx/>
                <a:uFillTx/>
                <a:latin typeface="Century Gothic" panose="020B0502020202020204"/>
                <a:ea typeface="+mn-ea"/>
                <a:cs typeface="+mn-cs"/>
              </a:rPr>
              <a:t>Kanishka Verma – 21BCE1412</a:t>
            </a:r>
          </a:p>
          <a:p>
            <a:endParaRPr lang="en-ID" dirty="0"/>
          </a:p>
        </p:txBody>
      </p:sp>
    </p:spTree>
    <p:extLst>
      <p:ext uri="{BB962C8B-B14F-4D97-AF65-F5344CB8AC3E}">
        <p14:creationId xmlns:p14="http://schemas.microsoft.com/office/powerpoint/2010/main" val="109484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750"/>
                                        <p:tgtEl>
                                          <p:spTgt spid="5">
                                            <p:txEl>
                                              <p:pRg st="0" end="0"/>
                                            </p:txEl>
                                          </p:spTgt>
                                        </p:tgtEl>
                                      </p:cBhvr>
                                    </p:animEffect>
                                    <p:anim calcmode="lin" valueType="num">
                                      <p:cBhvr>
                                        <p:cTn id="8" dur="75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75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42" presetClass="entr" presetSubtype="0" fill="hold" grpId="0" nodeType="after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750"/>
                                        <p:tgtEl>
                                          <p:spTgt spid="5">
                                            <p:txEl>
                                              <p:pRg st="1" end="1"/>
                                            </p:txEl>
                                          </p:spTgt>
                                        </p:tgtEl>
                                      </p:cBhvr>
                                    </p:animEffect>
                                    <p:anim calcmode="lin" valueType="num">
                                      <p:cBhvr>
                                        <p:cTn id="14" dur="75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5" dur="75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grpId="0" nodeType="after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fade">
                                      <p:cBhvr>
                                        <p:cTn id="19" dur="750"/>
                                        <p:tgtEl>
                                          <p:spTgt spid="5">
                                            <p:txEl>
                                              <p:pRg st="2" end="2"/>
                                            </p:txEl>
                                          </p:spTgt>
                                        </p:tgtEl>
                                      </p:cBhvr>
                                    </p:animEffect>
                                    <p:anim calcmode="lin" valueType="num">
                                      <p:cBhvr>
                                        <p:cTn id="20" dur="75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1" dur="75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59000"/>
            <a:lum/>
          </a:blip>
          <a:srcRect/>
          <a:stretch>
            <a:fillRect t="-12000" b="-12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D93FC-DE7F-D873-E361-387AAE56DFB0}"/>
              </a:ext>
            </a:extLst>
          </p:cNvPr>
          <p:cNvSpPr>
            <a:spLocks noGrp="1"/>
          </p:cNvSpPr>
          <p:nvPr>
            <p:ph type="title"/>
          </p:nvPr>
        </p:nvSpPr>
        <p:spPr/>
        <p:txBody>
          <a:bodyPr/>
          <a:lstStyle/>
          <a:p>
            <a:r>
              <a:rPr lang="en-IN" dirty="0">
                <a:solidFill>
                  <a:srgbClr val="002060"/>
                </a:solidFill>
              </a:rPr>
              <a:t>Introduction</a:t>
            </a:r>
          </a:p>
        </p:txBody>
      </p:sp>
      <p:sp>
        <p:nvSpPr>
          <p:cNvPr id="4" name="TextBox 3">
            <a:extLst>
              <a:ext uri="{FF2B5EF4-FFF2-40B4-BE49-F238E27FC236}">
                <a16:creationId xmlns:a16="http://schemas.microsoft.com/office/drawing/2014/main" id="{665B9C62-3A2E-26CA-7F9B-AA30169121D9}"/>
              </a:ext>
            </a:extLst>
          </p:cNvPr>
          <p:cNvSpPr txBox="1"/>
          <p:nvPr/>
        </p:nvSpPr>
        <p:spPr>
          <a:xfrm>
            <a:off x="695960" y="2193255"/>
            <a:ext cx="3261360" cy="480131"/>
          </a:xfrm>
          <a:prstGeom prst="rect">
            <a:avLst/>
          </a:prstGeom>
          <a:noFill/>
        </p:spPr>
        <p:txBody>
          <a:bodyPr wrap="square" rtlCol="0">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0D8EC5">
                    <a:lumMod val="50000"/>
                  </a:srgbClr>
                </a:solidFill>
                <a:effectLst/>
                <a:uLnTx/>
                <a:uFillTx/>
                <a:latin typeface="Times New Roman" panose="02020603050405020304" pitchFamily="18" charset="0"/>
                <a:ea typeface="+mn-ea"/>
                <a:cs typeface="Times New Roman" panose="02020603050405020304" pitchFamily="18" charset="0"/>
              </a:rPr>
              <a:t>What Is QR Code?</a:t>
            </a:r>
          </a:p>
        </p:txBody>
      </p:sp>
      <p:sp>
        <p:nvSpPr>
          <p:cNvPr id="9" name="TextBox 8">
            <a:extLst>
              <a:ext uri="{FF2B5EF4-FFF2-40B4-BE49-F238E27FC236}">
                <a16:creationId xmlns:a16="http://schemas.microsoft.com/office/drawing/2014/main" id="{71ECE988-6AD2-6912-DB43-08180DE1840E}"/>
              </a:ext>
            </a:extLst>
          </p:cNvPr>
          <p:cNvSpPr txBox="1"/>
          <p:nvPr/>
        </p:nvSpPr>
        <p:spPr>
          <a:xfrm>
            <a:off x="772160" y="2815626"/>
            <a:ext cx="5085080" cy="3416320"/>
          </a:xfrm>
          <a:prstGeom prst="rect">
            <a:avLst/>
          </a:prstGeom>
          <a:noFill/>
        </p:spPr>
        <p:txBody>
          <a:bodyPr wrap="square" rtlCol="0">
            <a:spAutoFit/>
          </a:bodyPr>
          <a:lstStyle/>
          <a:p>
            <a:pPr algn="just"/>
            <a:r>
              <a:rPr lang="en-US" dirty="0">
                <a:latin typeface="Arial" panose="020B0604020202020204" pitchFamily="34" charset="0"/>
                <a:cs typeface="Arial" panose="020B0604020202020204" pitchFamily="34" charset="0"/>
              </a:rPr>
              <a:t>Quick Response (QR) code as shown in Figure 2.1 is a barcode standard developed by Japanese company Denso Wave in the 1990s. Compared to traditional 1D (1-dimensional) barcodes, QR codes are 2D (2-dimensional), allowing for a greater amount of information storage. QR code consists of a black square pattern on white background and it contains information in the vertical direction as well as the horizontal direction. QR codes have a wide variety of uses.</a:t>
            </a:r>
            <a:endParaRPr lang="en-IN" dirty="0">
              <a:latin typeface="Arial" panose="020B0604020202020204" pitchFamily="34" charset="0"/>
              <a:cs typeface="Arial" panose="020B0604020202020204" pitchFamily="34" charset="0"/>
            </a:endParaRPr>
          </a:p>
          <a:p>
            <a:pPr algn="just"/>
            <a:endParaRPr lang="en-ID" dirty="0"/>
          </a:p>
        </p:txBody>
      </p:sp>
      <p:pic>
        <p:nvPicPr>
          <p:cNvPr id="10" name="Picture 9">
            <a:extLst>
              <a:ext uri="{FF2B5EF4-FFF2-40B4-BE49-F238E27FC236}">
                <a16:creationId xmlns:a16="http://schemas.microsoft.com/office/drawing/2014/main" id="{33632797-DFD7-A4DD-D21C-B0C3F2C150E4}"/>
              </a:ext>
            </a:extLst>
          </p:cNvPr>
          <p:cNvPicPr>
            <a:picLocks noChangeAspect="1"/>
          </p:cNvPicPr>
          <p:nvPr/>
        </p:nvPicPr>
        <p:blipFill rotWithShape="1">
          <a:blip r:embed="rId3"/>
          <a:srcRect r="4413"/>
          <a:stretch/>
        </p:blipFill>
        <p:spPr>
          <a:xfrm>
            <a:off x="6410960" y="2883696"/>
            <a:ext cx="5085080" cy="2826224"/>
          </a:xfrm>
          <a:prstGeom prst="rect">
            <a:avLst/>
          </a:prstGeom>
        </p:spPr>
      </p:pic>
    </p:spTree>
    <p:extLst>
      <p:ext uri="{BB962C8B-B14F-4D97-AF65-F5344CB8AC3E}">
        <p14:creationId xmlns:p14="http://schemas.microsoft.com/office/powerpoint/2010/main" val="3145960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6" presetClass="entr" presetSubtype="21"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barn(inVertical)">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250"/>
                                        <p:tgtEl>
                                          <p:spTgt spid="10"/>
                                        </p:tgtEl>
                                      </p:cBhvr>
                                    </p:animEffect>
                                    <p:anim calcmode="lin" valueType="num">
                                      <p:cBhvr>
                                        <p:cTn id="20" dur="250" fill="hold"/>
                                        <p:tgtEl>
                                          <p:spTgt spid="10"/>
                                        </p:tgtEl>
                                        <p:attrNameLst>
                                          <p:attrName>ppt_x</p:attrName>
                                        </p:attrNameLst>
                                      </p:cBhvr>
                                      <p:tavLst>
                                        <p:tav tm="0">
                                          <p:val>
                                            <p:strVal val="#ppt_x"/>
                                          </p:val>
                                        </p:tav>
                                        <p:tav tm="100000">
                                          <p:val>
                                            <p:strVal val="#ppt_x"/>
                                          </p:val>
                                        </p:tav>
                                      </p:tavLst>
                                    </p:anim>
                                    <p:anim calcmode="lin" valueType="num">
                                      <p:cBhvr>
                                        <p:cTn id="21" dur="25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59000"/>
            <a:lum/>
          </a:blip>
          <a:srcRect/>
          <a:stretch>
            <a:fillRect t="-18000" b="-1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DEB55-19A1-E30B-F3A5-36F7E2033D9E}"/>
              </a:ext>
            </a:extLst>
          </p:cNvPr>
          <p:cNvSpPr>
            <a:spLocks noGrp="1"/>
          </p:cNvSpPr>
          <p:nvPr>
            <p:ph type="title"/>
          </p:nvPr>
        </p:nvSpPr>
        <p:spPr>
          <a:xfrm>
            <a:off x="1790700" y="901532"/>
            <a:ext cx="8610600" cy="1293028"/>
          </a:xfrm>
        </p:spPr>
        <p:txBody>
          <a:bodyPr/>
          <a:lstStyle/>
          <a:p>
            <a:pPr algn="ctr"/>
            <a:r>
              <a:rPr lang="en-IN" dirty="0">
                <a:solidFill>
                  <a:schemeClr val="accent6">
                    <a:lumMod val="50000"/>
                  </a:schemeClr>
                </a:solidFill>
                <a:latin typeface="Times New Roman" panose="02020603050405020304" pitchFamily="18" charset="0"/>
                <a:cs typeface="Times New Roman" panose="02020603050405020304" pitchFamily="18" charset="0"/>
              </a:rPr>
              <a:t>Why is QR Code important?</a:t>
            </a:r>
          </a:p>
        </p:txBody>
      </p:sp>
      <p:sp>
        <p:nvSpPr>
          <p:cNvPr id="3" name="Content Placeholder 2">
            <a:extLst>
              <a:ext uri="{FF2B5EF4-FFF2-40B4-BE49-F238E27FC236}">
                <a16:creationId xmlns:a16="http://schemas.microsoft.com/office/drawing/2014/main" id="{FA3530CA-A07A-4969-9DB5-A75BFB8DADC8}"/>
              </a:ext>
            </a:extLst>
          </p:cNvPr>
          <p:cNvSpPr>
            <a:spLocks noGrp="1"/>
          </p:cNvSpPr>
          <p:nvPr>
            <p:ph idx="1"/>
          </p:nvPr>
        </p:nvSpPr>
        <p:spPr/>
        <p:txBody>
          <a:bodyPr>
            <a:normAutofit/>
          </a:bodyPr>
          <a:lstStyle/>
          <a:p>
            <a:pPr algn="just"/>
            <a:r>
              <a:rPr lang="en-US" sz="1800" b="1" dirty="0">
                <a:latin typeface="Arial" panose="020B0604020202020204" pitchFamily="34" charset="0"/>
                <a:cs typeface="Arial" panose="020B0604020202020204" pitchFamily="34" charset="0"/>
              </a:rPr>
              <a:t>Nowadays, it is almost impossible to secure and hide personal confidential information like system credentials. These info can be easily hacked and used for unauthorized purposes. Such hacked information can cause huge loss to a person. </a:t>
            </a:r>
          </a:p>
          <a:p>
            <a:pPr algn="just"/>
            <a:r>
              <a:rPr lang="en-US" sz="1800" b="1" dirty="0">
                <a:latin typeface="Arial" panose="020B0604020202020204" pitchFamily="34" charset="0"/>
                <a:cs typeface="Arial" panose="020B0604020202020204" pitchFamily="34" charset="0"/>
              </a:rPr>
              <a:t>Quick Response (QR) codes are being used increasingly to share data for different purposes such as authentication, verification, etc. </a:t>
            </a:r>
          </a:p>
          <a:p>
            <a:pPr algn="just"/>
            <a:r>
              <a:rPr lang="en-US" sz="1800" b="1" dirty="0">
                <a:latin typeface="Arial" panose="020B0604020202020204" pitchFamily="34" charset="0"/>
                <a:cs typeface="Arial" panose="020B0604020202020204" pitchFamily="34" charset="0"/>
              </a:rPr>
              <a:t>The popularity of QR code is because of its high data capacity, error correction capability using Reed-Solomon error correction algorithm, fast decoding, etc. </a:t>
            </a:r>
          </a:p>
          <a:p>
            <a:pPr algn="just"/>
            <a:r>
              <a:rPr lang="en-US" sz="1800" b="1" dirty="0">
                <a:latin typeface="Arial" panose="020B0604020202020204" pitchFamily="34" charset="0"/>
                <a:cs typeface="Arial" panose="020B0604020202020204" pitchFamily="34" charset="0"/>
              </a:rPr>
              <a:t>However, most existing QR code systems use insecure data format and encryption is rarely used.</a:t>
            </a:r>
          </a:p>
          <a:p>
            <a:pPr algn="just"/>
            <a:r>
              <a:rPr lang="en-US" sz="1800" b="1" dirty="0">
                <a:latin typeface="Arial" panose="020B0604020202020204" pitchFamily="34" charset="0"/>
                <a:cs typeface="Arial" panose="020B0604020202020204" pitchFamily="34" charset="0"/>
              </a:rPr>
              <a:t>It is possible to use secure QR code technology to keep his important sensitive information perfectly secured at all times, without the information gets leaked to outside world. </a:t>
            </a:r>
            <a:endParaRPr lang="en-IN" sz="1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53798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anim calcmode="lin" valueType="num">
                                      <p:cBhvr>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500"/>
                                        <p:tgtEl>
                                          <p:spTgt spid="3">
                                            <p:txEl>
                                              <p:pRg st="1" end="1"/>
                                            </p:txEl>
                                          </p:spTgt>
                                        </p:tgtEl>
                                      </p:cBhvr>
                                    </p:animEffect>
                                    <p:anim calcmode="lin" valueType="num">
                                      <p:cBhvr>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500"/>
                                        <p:tgtEl>
                                          <p:spTgt spid="3">
                                            <p:txEl>
                                              <p:pRg st="2" end="2"/>
                                            </p:txEl>
                                          </p:spTgt>
                                        </p:tgtEl>
                                      </p:cBhvr>
                                    </p:animEffect>
                                    <p:anim calcmode="lin" valueType="num">
                                      <p:cBhvr>
                                        <p:cTn id="2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500"/>
                                        <p:tgtEl>
                                          <p:spTgt spid="3">
                                            <p:txEl>
                                              <p:pRg st="3" end="3"/>
                                            </p:txEl>
                                          </p:spTgt>
                                        </p:tgtEl>
                                      </p:cBhvr>
                                    </p:animEffect>
                                    <p:anim calcmode="lin" valueType="num">
                                      <p:cBhvr>
                                        <p:cTn id="34"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500"/>
                                        <p:tgtEl>
                                          <p:spTgt spid="3">
                                            <p:txEl>
                                              <p:pRg st="4" end="4"/>
                                            </p:txEl>
                                          </p:spTgt>
                                        </p:tgtEl>
                                      </p:cBhvr>
                                    </p:animEffect>
                                    <p:anim calcmode="lin" valueType="num">
                                      <p:cBhvr>
                                        <p:cTn id="4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BEBA8EAE-BF5A-486C-A8C5-ECC9F3942E4B}">
                <a14:imgProps xmlns:a14="http://schemas.microsoft.com/office/drawing/2010/main">
                  <a14:imgLayer r:embed="rId3">
                    <a14:imgEffect>
                      <a14:colorTemperature colorTemp="7056"/>
                    </a14:imgEffect>
                    <a14:imgEffect>
                      <a14:saturation sat="116000"/>
                    </a14:imgEffect>
                  </a14:imgLayer>
                </a14:imgProps>
              </a:ext>
            </a:extLst>
          </a:blip>
          <a:srcRect/>
          <a:stretch>
            <a:fillRect t="-14000" b="-1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CF9E6-3453-DDB3-133D-8F8064622AD4}"/>
              </a:ext>
            </a:extLst>
          </p:cNvPr>
          <p:cNvSpPr>
            <a:spLocks noGrp="1"/>
          </p:cNvSpPr>
          <p:nvPr>
            <p:ph type="title"/>
          </p:nvPr>
        </p:nvSpPr>
        <p:spPr>
          <a:xfrm>
            <a:off x="3390900" y="1666240"/>
            <a:ext cx="5410200" cy="894080"/>
          </a:xfrm>
        </p:spPr>
        <p:txBody>
          <a:bodyPr/>
          <a:lstStyle/>
          <a:p>
            <a:r>
              <a:rPr lang="en-IN" dirty="0">
                <a:solidFill>
                  <a:schemeClr val="accent6">
                    <a:lumMod val="20000"/>
                    <a:lumOff val="80000"/>
                  </a:schemeClr>
                </a:solidFill>
              </a:rPr>
              <a:t>Problem Statement</a:t>
            </a:r>
          </a:p>
        </p:txBody>
      </p:sp>
      <p:sp>
        <p:nvSpPr>
          <p:cNvPr id="3" name="Content Placeholder 2">
            <a:extLst>
              <a:ext uri="{FF2B5EF4-FFF2-40B4-BE49-F238E27FC236}">
                <a16:creationId xmlns:a16="http://schemas.microsoft.com/office/drawing/2014/main" id="{DB767AA4-6DE0-ADC7-C7CA-67A7B92CA55B}"/>
              </a:ext>
            </a:extLst>
          </p:cNvPr>
          <p:cNvSpPr>
            <a:spLocks noGrp="1"/>
          </p:cNvSpPr>
          <p:nvPr>
            <p:ph idx="1"/>
          </p:nvPr>
        </p:nvSpPr>
        <p:spPr>
          <a:xfrm>
            <a:off x="685800" y="2865120"/>
            <a:ext cx="10820400" cy="2204721"/>
          </a:xfrm>
        </p:spPr>
        <p:txBody>
          <a:bodyPr>
            <a:normAutofit fontScale="92500" lnSpcReduction="20000"/>
          </a:bodyPr>
          <a:lstStyle/>
          <a:p>
            <a:pPr marL="0" indent="0" algn="just">
              <a:buNone/>
            </a:pPr>
            <a:r>
              <a:rPr lang="en-US" b="1" dirty="0">
                <a:solidFill>
                  <a:schemeClr val="bg1"/>
                </a:solidFill>
              </a:rPr>
              <a:t>Hacking personal confidential information has become a significant problem these days. Persons are facing privacy threat and financial losses as a result of unauthenticated and unauthorized information. So, hiding and securing personal confidential information has become a serious need; so, an effective and uniform process need to be designed and implemented for verifying the authenticity of personal confidential information as well as for authorizing the personal confidential information.</a:t>
            </a:r>
            <a:endParaRPr lang="en-IN" b="1" dirty="0">
              <a:solidFill>
                <a:schemeClr val="bg1"/>
              </a:solidFill>
            </a:endParaRPr>
          </a:p>
        </p:txBody>
      </p:sp>
    </p:spTree>
    <p:extLst>
      <p:ext uri="{BB962C8B-B14F-4D97-AF65-F5344CB8AC3E}">
        <p14:creationId xmlns:p14="http://schemas.microsoft.com/office/powerpoint/2010/main" val="3843164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up)">
                                      <p:cBhvr>
                                        <p:cTn id="14"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019E4-C7CC-4428-85A3-66F879236797}"/>
              </a:ext>
            </a:extLst>
          </p:cNvPr>
          <p:cNvSpPr>
            <a:spLocks noGrp="1"/>
          </p:cNvSpPr>
          <p:nvPr>
            <p:ph type="title"/>
          </p:nvPr>
        </p:nvSpPr>
        <p:spPr>
          <a:xfrm>
            <a:off x="6370320" y="2782486"/>
            <a:ext cx="3484880" cy="1293028"/>
          </a:xfrm>
        </p:spPr>
        <p:txBody>
          <a:bodyPr>
            <a:normAutofit/>
          </a:bodyPr>
          <a:lstStyle/>
          <a:p>
            <a:r>
              <a:rPr lang="en-IN" sz="3600" dirty="0">
                <a:solidFill>
                  <a:schemeClr val="accent6">
                    <a:lumMod val="60000"/>
                    <a:lumOff val="40000"/>
                  </a:schemeClr>
                </a:solidFill>
              </a:rPr>
              <a:t>Project Plan</a:t>
            </a:r>
          </a:p>
        </p:txBody>
      </p:sp>
      <p:sp>
        <p:nvSpPr>
          <p:cNvPr id="3" name="Content Placeholder 2">
            <a:extLst>
              <a:ext uri="{FF2B5EF4-FFF2-40B4-BE49-F238E27FC236}">
                <a16:creationId xmlns:a16="http://schemas.microsoft.com/office/drawing/2014/main" id="{6411317C-84E1-EF27-8AF0-8C5BE9DC7974}"/>
              </a:ext>
            </a:extLst>
          </p:cNvPr>
          <p:cNvSpPr>
            <a:spLocks noGrp="1"/>
          </p:cNvSpPr>
          <p:nvPr>
            <p:ph idx="1"/>
          </p:nvPr>
        </p:nvSpPr>
        <p:spPr>
          <a:xfrm>
            <a:off x="2336800" y="2042161"/>
            <a:ext cx="4033520" cy="3474719"/>
          </a:xfrm>
        </p:spPr>
        <p:txBody>
          <a:bodyPr>
            <a:normAutofit fontScale="85000" lnSpcReduction="10000"/>
          </a:bodyPr>
          <a:lstStyle/>
          <a:p>
            <a:r>
              <a:rPr lang="en-IN" dirty="0">
                <a:solidFill>
                  <a:schemeClr val="accent6">
                    <a:lumMod val="20000"/>
                    <a:lumOff val="80000"/>
                  </a:schemeClr>
                </a:solidFill>
              </a:rPr>
              <a:t>Problem Statement Analysis</a:t>
            </a:r>
          </a:p>
          <a:p>
            <a:r>
              <a:rPr lang="en-IN" dirty="0">
                <a:solidFill>
                  <a:schemeClr val="accent6">
                    <a:lumMod val="20000"/>
                    <a:lumOff val="80000"/>
                  </a:schemeClr>
                </a:solidFill>
              </a:rPr>
              <a:t>Application Design Analysis</a:t>
            </a:r>
          </a:p>
          <a:p>
            <a:r>
              <a:rPr lang="en-IN" dirty="0">
                <a:solidFill>
                  <a:schemeClr val="accent6">
                    <a:lumMod val="20000"/>
                    <a:lumOff val="80000"/>
                  </a:schemeClr>
                </a:solidFill>
              </a:rPr>
              <a:t>Prototype Making</a:t>
            </a:r>
          </a:p>
          <a:p>
            <a:r>
              <a:rPr lang="en-IN" dirty="0">
                <a:solidFill>
                  <a:schemeClr val="accent6">
                    <a:lumMod val="20000"/>
                    <a:lumOff val="80000"/>
                  </a:schemeClr>
                </a:solidFill>
              </a:rPr>
              <a:t>Review of the prototype</a:t>
            </a:r>
          </a:p>
          <a:p>
            <a:r>
              <a:rPr lang="en-IN" dirty="0">
                <a:solidFill>
                  <a:schemeClr val="accent6">
                    <a:lumMod val="20000"/>
                    <a:lumOff val="80000"/>
                  </a:schemeClr>
                </a:solidFill>
              </a:rPr>
              <a:t>Implementation of the Same</a:t>
            </a:r>
          </a:p>
          <a:p>
            <a:r>
              <a:rPr lang="en-IN" dirty="0">
                <a:solidFill>
                  <a:schemeClr val="accent6">
                    <a:lumMod val="20000"/>
                    <a:lumOff val="80000"/>
                  </a:schemeClr>
                </a:solidFill>
              </a:rPr>
              <a:t>Testing of the product</a:t>
            </a:r>
          </a:p>
          <a:p>
            <a:r>
              <a:rPr lang="en-IN" dirty="0">
                <a:solidFill>
                  <a:schemeClr val="accent6">
                    <a:lumMod val="20000"/>
                    <a:lumOff val="80000"/>
                  </a:schemeClr>
                </a:solidFill>
              </a:rPr>
              <a:t>Documentation</a:t>
            </a:r>
          </a:p>
          <a:p>
            <a:r>
              <a:rPr lang="en-IN" dirty="0">
                <a:solidFill>
                  <a:schemeClr val="accent6">
                    <a:lumMod val="20000"/>
                    <a:lumOff val="80000"/>
                  </a:schemeClr>
                </a:solidFill>
              </a:rPr>
              <a:t>Submission</a:t>
            </a:r>
          </a:p>
        </p:txBody>
      </p:sp>
    </p:spTree>
    <p:extLst>
      <p:ext uri="{BB962C8B-B14F-4D97-AF65-F5344CB8AC3E}">
        <p14:creationId xmlns:p14="http://schemas.microsoft.com/office/powerpoint/2010/main" val="809054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6"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Horizont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6"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barn(inHorizontal)">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6"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barn(inHorizontal)">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6"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barn(inHorizontal)">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6"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barn(inHorizontal)">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6"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barn(inHorizontal)">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6"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barn(inHorizontal)">
                                      <p:cBhvr>
                                        <p:cTn id="4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79E39-2B3B-2081-0F28-96A3629F55CC}"/>
              </a:ext>
            </a:extLst>
          </p:cNvPr>
          <p:cNvSpPr>
            <a:spLocks noGrp="1"/>
          </p:cNvSpPr>
          <p:nvPr>
            <p:ph type="title"/>
          </p:nvPr>
        </p:nvSpPr>
        <p:spPr/>
        <p:txBody>
          <a:bodyPr>
            <a:normAutofit/>
          </a:bodyPr>
          <a:lstStyle/>
          <a:p>
            <a:pPr algn="ctr"/>
            <a:r>
              <a:rPr lang="en-IN" sz="4000" b="1" dirty="0">
                <a:solidFill>
                  <a:schemeClr val="bg1"/>
                </a:solidFill>
              </a:rPr>
              <a:t>The Domain that we have chosen to implement our project is:</a:t>
            </a:r>
            <a:endParaRPr lang="en-IN" sz="4000" dirty="0"/>
          </a:p>
        </p:txBody>
      </p:sp>
      <p:sp>
        <p:nvSpPr>
          <p:cNvPr id="3" name="Text Placeholder 2">
            <a:extLst>
              <a:ext uri="{FF2B5EF4-FFF2-40B4-BE49-F238E27FC236}">
                <a16:creationId xmlns:a16="http://schemas.microsoft.com/office/drawing/2014/main" id="{0D76273D-5610-A374-DF2A-5A7F56D4384D}"/>
              </a:ext>
            </a:extLst>
          </p:cNvPr>
          <p:cNvSpPr>
            <a:spLocks noGrp="1"/>
          </p:cNvSpPr>
          <p:nvPr>
            <p:ph type="body" sz="half" idx="2"/>
          </p:nvPr>
        </p:nvSpPr>
        <p:spPr/>
        <p:txBody>
          <a:bodyPr/>
          <a:lstStyle/>
          <a:p>
            <a:pPr algn="ctr"/>
            <a:r>
              <a:rPr lang="en-IN" sz="6600" b="1" dirty="0">
                <a:solidFill>
                  <a:schemeClr val="bg1"/>
                </a:solidFill>
              </a:rPr>
              <a:t>FINANCE</a:t>
            </a:r>
          </a:p>
          <a:p>
            <a:endParaRPr lang="en-IN" dirty="0"/>
          </a:p>
        </p:txBody>
      </p:sp>
    </p:spTree>
    <p:extLst>
      <p:ext uri="{BB962C8B-B14F-4D97-AF65-F5344CB8AC3E}">
        <p14:creationId xmlns:p14="http://schemas.microsoft.com/office/powerpoint/2010/main" val="2013928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B4EF0-44E8-3311-43C9-E93CCC7CB18F}"/>
              </a:ext>
            </a:extLst>
          </p:cNvPr>
          <p:cNvSpPr>
            <a:spLocks noGrp="1"/>
          </p:cNvSpPr>
          <p:nvPr>
            <p:ph type="title"/>
          </p:nvPr>
        </p:nvSpPr>
        <p:spPr/>
        <p:txBody>
          <a:bodyPr/>
          <a:lstStyle/>
          <a:p>
            <a:r>
              <a:rPr lang="en-IN" b="1" u="sng" dirty="0">
                <a:solidFill>
                  <a:schemeClr val="bg1"/>
                </a:solidFill>
              </a:rPr>
              <a:t>Role Of QR Code:</a:t>
            </a:r>
            <a:endParaRPr lang="en-IN" b="1" u="sng" dirty="0"/>
          </a:p>
        </p:txBody>
      </p:sp>
      <p:sp>
        <p:nvSpPr>
          <p:cNvPr id="3" name="Content Placeholder 2">
            <a:extLst>
              <a:ext uri="{FF2B5EF4-FFF2-40B4-BE49-F238E27FC236}">
                <a16:creationId xmlns:a16="http://schemas.microsoft.com/office/drawing/2014/main" id="{BF979AC6-2651-DA6A-A0E5-C71D9DAAB566}"/>
              </a:ext>
            </a:extLst>
          </p:cNvPr>
          <p:cNvSpPr>
            <a:spLocks noGrp="1"/>
          </p:cNvSpPr>
          <p:nvPr>
            <p:ph idx="1"/>
          </p:nvPr>
        </p:nvSpPr>
        <p:spPr/>
        <p:txBody>
          <a:bodyPr>
            <a:normAutofit lnSpcReduction="10000"/>
          </a:bodyPr>
          <a:lstStyle/>
          <a:p>
            <a:pPr>
              <a:lnSpc>
                <a:spcPct val="150000"/>
              </a:lnSpc>
            </a:pPr>
            <a:r>
              <a:rPr lang="en-IN" dirty="0">
                <a:solidFill>
                  <a:schemeClr val="bg1"/>
                </a:solidFill>
                <a:effectLst/>
                <a:latin typeface="Poppins" panose="00000500000000000000" pitchFamily="2" charset="0"/>
              </a:rPr>
              <a:t>Enable QR code-enabled secure transactions</a:t>
            </a:r>
          </a:p>
          <a:p>
            <a:pPr>
              <a:lnSpc>
                <a:spcPct val="150000"/>
              </a:lnSpc>
            </a:pPr>
            <a:r>
              <a:rPr lang="en-US" dirty="0">
                <a:solidFill>
                  <a:schemeClr val="bg1"/>
                </a:solidFill>
                <a:effectLst/>
                <a:latin typeface="Poppins" panose="00000500000000000000" pitchFamily="2" charset="0"/>
              </a:rPr>
              <a:t>Provide a top-notch mobile banking experience</a:t>
            </a:r>
          </a:p>
          <a:p>
            <a:pPr>
              <a:lnSpc>
                <a:spcPct val="150000"/>
              </a:lnSpc>
            </a:pPr>
            <a:r>
              <a:rPr lang="en-IN" dirty="0">
                <a:solidFill>
                  <a:schemeClr val="bg1"/>
                </a:solidFill>
                <a:effectLst/>
                <a:latin typeface="Poppins" panose="00000500000000000000" pitchFamily="2" charset="0"/>
              </a:rPr>
              <a:t>Marketing and advertising</a:t>
            </a:r>
          </a:p>
          <a:p>
            <a:pPr>
              <a:lnSpc>
                <a:spcPct val="150000"/>
              </a:lnSpc>
            </a:pPr>
            <a:r>
              <a:rPr lang="en-IN" dirty="0">
                <a:solidFill>
                  <a:schemeClr val="bg1"/>
                </a:solidFill>
                <a:effectLst/>
                <a:latin typeface="Poppins" panose="00000500000000000000" pitchFamily="2" charset="0"/>
              </a:rPr>
              <a:t>Seamless asset tracking</a:t>
            </a:r>
          </a:p>
          <a:p>
            <a:pPr>
              <a:lnSpc>
                <a:spcPct val="150000"/>
              </a:lnSpc>
            </a:pPr>
            <a:r>
              <a:rPr lang="en-US" dirty="0">
                <a:solidFill>
                  <a:schemeClr val="bg1"/>
                </a:solidFill>
                <a:effectLst/>
                <a:latin typeface="Poppins" panose="00000500000000000000" pitchFamily="2" charset="0"/>
              </a:rPr>
              <a:t>QR codes for KYC and other compliance regulations</a:t>
            </a:r>
          </a:p>
          <a:p>
            <a:pPr>
              <a:lnSpc>
                <a:spcPct val="150000"/>
              </a:lnSpc>
            </a:pPr>
            <a:r>
              <a:rPr lang="en-IN" dirty="0">
                <a:solidFill>
                  <a:schemeClr val="bg1"/>
                </a:solidFill>
                <a:effectLst/>
                <a:latin typeface="Poppins" panose="00000500000000000000" pitchFamily="2" charset="0"/>
              </a:rPr>
              <a:t>ATM transactions with QR codes </a:t>
            </a:r>
          </a:p>
          <a:p>
            <a:endParaRPr lang="en-IN" dirty="0"/>
          </a:p>
        </p:txBody>
      </p:sp>
    </p:spTree>
    <p:extLst>
      <p:ext uri="{BB962C8B-B14F-4D97-AF65-F5344CB8AC3E}">
        <p14:creationId xmlns:p14="http://schemas.microsoft.com/office/powerpoint/2010/main" val="2500610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 calcmode="lin" valueType="num">
                                      <p:cBhvr additive="base">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 calcmode="lin" valueType="num">
                                      <p:cBhvr additive="base">
                                        <p:cTn id="4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DAF45-8F7C-ACE8-7794-2834CDF50A4E}"/>
              </a:ext>
            </a:extLst>
          </p:cNvPr>
          <p:cNvSpPr>
            <a:spLocks noGrp="1"/>
          </p:cNvSpPr>
          <p:nvPr>
            <p:ph type="title"/>
          </p:nvPr>
        </p:nvSpPr>
        <p:spPr/>
        <p:txBody>
          <a:bodyPr/>
          <a:lstStyle/>
          <a:p>
            <a:r>
              <a:rPr lang="en-IN" b="1" dirty="0">
                <a:solidFill>
                  <a:schemeClr val="bg1"/>
                </a:solidFill>
              </a:rPr>
              <a:t>Benefits Of QR in Finance:</a:t>
            </a:r>
            <a:endParaRPr lang="en-IN" dirty="0"/>
          </a:p>
        </p:txBody>
      </p:sp>
      <p:sp>
        <p:nvSpPr>
          <p:cNvPr id="3" name="Content Placeholder 2">
            <a:extLst>
              <a:ext uri="{FF2B5EF4-FFF2-40B4-BE49-F238E27FC236}">
                <a16:creationId xmlns:a16="http://schemas.microsoft.com/office/drawing/2014/main" id="{B02D428E-B513-5143-125C-A35805F3A12E}"/>
              </a:ext>
            </a:extLst>
          </p:cNvPr>
          <p:cNvSpPr>
            <a:spLocks noGrp="1"/>
          </p:cNvSpPr>
          <p:nvPr>
            <p:ph idx="1"/>
          </p:nvPr>
        </p:nvSpPr>
        <p:spPr/>
        <p:txBody>
          <a:bodyPr/>
          <a:lstStyle/>
          <a:p>
            <a:pPr>
              <a:lnSpc>
                <a:spcPct val="150000"/>
              </a:lnSpc>
            </a:pPr>
            <a:r>
              <a:rPr lang="en-IN" i="0" dirty="0">
                <a:solidFill>
                  <a:schemeClr val="bg1"/>
                </a:solidFill>
                <a:effectLst/>
                <a:latin typeface="Arial" panose="020B0604020202020204" pitchFamily="34" charset="0"/>
                <a:cs typeface="Arial" panose="020B0604020202020204" pitchFamily="34" charset="0"/>
              </a:rPr>
              <a:t>Improved consumer experience</a:t>
            </a:r>
          </a:p>
          <a:p>
            <a:pPr>
              <a:lnSpc>
                <a:spcPct val="150000"/>
              </a:lnSpc>
            </a:pPr>
            <a:r>
              <a:rPr lang="en-IN" i="0" dirty="0">
                <a:solidFill>
                  <a:schemeClr val="bg1"/>
                </a:solidFill>
                <a:effectLst/>
                <a:latin typeface="Arial" panose="020B0604020202020204" pitchFamily="34" charset="0"/>
                <a:cs typeface="Arial" panose="020B0604020202020204" pitchFamily="34" charset="0"/>
              </a:rPr>
              <a:t>Streamlined operations</a:t>
            </a:r>
          </a:p>
          <a:p>
            <a:pPr>
              <a:lnSpc>
                <a:spcPct val="150000"/>
              </a:lnSpc>
            </a:pPr>
            <a:r>
              <a:rPr lang="en-IN" i="0" dirty="0">
                <a:solidFill>
                  <a:schemeClr val="bg1"/>
                </a:solidFill>
                <a:effectLst/>
                <a:latin typeface="Arial" panose="020B0604020202020204" pitchFamily="34" charset="0"/>
                <a:cs typeface="Arial" panose="020B0604020202020204" pitchFamily="34" charset="0"/>
              </a:rPr>
              <a:t>Higher accessibility of services</a:t>
            </a:r>
          </a:p>
          <a:p>
            <a:pPr>
              <a:lnSpc>
                <a:spcPct val="150000"/>
              </a:lnSpc>
            </a:pPr>
            <a:r>
              <a:rPr lang="en-IN" i="0" dirty="0">
                <a:solidFill>
                  <a:schemeClr val="bg1"/>
                </a:solidFill>
                <a:effectLst/>
                <a:latin typeface="Arial" panose="020B0604020202020204" pitchFamily="34" charset="0"/>
                <a:cs typeface="Arial" panose="020B0604020202020204" pitchFamily="34" charset="0"/>
              </a:rPr>
              <a:t>More impactful marketing</a:t>
            </a:r>
          </a:p>
          <a:p>
            <a:pPr>
              <a:lnSpc>
                <a:spcPct val="150000"/>
              </a:lnSpc>
            </a:pPr>
            <a:r>
              <a:rPr lang="en-IN" i="0" dirty="0">
                <a:solidFill>
                  <a:schemeClr val="bg1"/>
                </a:solidFill>
                <a:effectLst/>
                <a:latin typeface="Arial" panose="020B0604020202020204" pitchFamily="34" charset="0"/>
                <a:cs typeface="Arial" panose="020B0604020202020204" pitchFamily="34" charset="0"/>
              </a:rPr>
              <a:t>Higher security</a:t>
            </a:r>
          </a:p>
          <a:p>
            <a:endParaRPr lang="en-IN" dirty="0"/>
          </a:p>
        </p:txBody>
      </p:sp>
    </p:spTree>
    <p:extLst>
      <p:ext uri="{BB962C8B-B14F-4D97-AF65-F5344CB8AC3E}">
        <p14:creationId xmlns:p14="http://schemas.microsoft.com/office/powerpoint/2010/main" val="1008909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 calcmode="lin" valueType="num">
                                      <p:cBhvr additive="base">
                                        <p:cTn id="3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2" end="2"/>
                                            </p:txEl>
                                          </p:spTgt>
                                        </p:tgtEl>
                                        <p:attrNameLst>
                                          <p:attrName>style.visibility</p:attrName>
                                        </p:attrNameLst>
                                      </p:cBhvr>
                                      <p:to>
                                        <p:strVal val="visible"/>
                                      </p:to>
                                    </p:set>
                                    <p:anim calcmode="lin" valueType="num">
                                      <p:cBhvr additive="base">
                                        <p:cTn id="3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3" end="3"/>
                                            </p:txEl>
                                          </p:spTgt>
                                        </p:tgtEl>
                                        <p:attrNameLst>
                                          <p:attrName>style.visibility</p:attrName>
                                        </p:attrNameLst>
                                      </p:cBhvr>
                                      <p:to>
                                        <p:strVal val="visible"/>
                                      </p:to>
                                    </p:set>
                                    <p:anim calcmode="lin" valueType="num">
                                      <p:cBhvr additive="base">
                                        <p:cTn id="4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4" end="4"/>
                                            </p:txEl>
                                          </p:spTgt>
                                        </p:tgtEl>
                                        <p:attrNameLst>
                                          <p:attrName>style.visibility</p:attrName>
                                        </p:attrNameLst>
                                      </p:cBhvr>
                                      <p:to>
                                        <p:strVal val="visible"/>
                                      </p:to>
                                    </p:set>
                                    <p:anim calcmode="lin" valueType="num">
                                      <p:cBhvr additive="base">
                                        <p:cTn id="4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0FECB-C215-6CE7-4E44-AC1D74414E47}"/>
              </a:ext>
            </a:extLst>
          </p:cNvPr>
          <p:cNvSpPr>
            <a:spLocks noGrp="1"/>
          </p:cNvSpPr>
          <p:nvPr>
            <p:ph type="title"/>
          </p:nvPr>
        </p:nvSpPr>
        <p:spPr/>
        <p:txBody>
          <a:bodyPr/>
          <a:lstStyle/>
          <a:p>
            <a:r>
              <a:rPr lang="en-IN" b="1" u="sng" dirty="0">
                <a:solidFill>
                  <a:schemeClr val="bg1"/>
                </a:solidFill>
              </a:rPr>
              <a:t>Prototype Making</a:t>
            </a:r>
            <a:endParaRPr lang="en-IN" u="sng" dirty="0">
              <a:solidFill>
                <a:schemeClr val="bg1"/>
              </a:solidFill>
            </a:endParaRPr>
          </a:p>
        </p:txBody>
      </p:sp>
      <p:sp>
        <p:nvSpPr>
          <p:cNvPr id="3" name="Content Placeholder 2">
            <a:extLst>
              <a:ext uri="{FF2B5EF4-FFF2-40B4-BE49-F238E27FC236}">
                <a16:creationId xmlns:a16="http://schemas.microsoft.com/office/drawing/2014/main" id="{D9B316A4-BC67-45BA-5CF4-B2628B195FC8}"/>
              </a:ext>
            </a:extLst>
          </p:cNvPr>
          <p:cNvSpPr>
            <a:spLocks noGrp="1"/>
          </p:cNvSpPr>
          <p:nvPr>
            <p:ph idx="1"/>
          </p:nvPr>
        </p:nvSpPr>
        <p:spPr>
          <a:xfrm>
            <a:off x="752475" y="1343025"/>
            <a:ext cx="11010900" cy="5410200"/>
          </a:xfrm>
        </p:spPr>
        <p:txBody>
          <a:bodyPr>
            <a:normAutofit fontScale="62500" lnSpcReduction="20000"/>
          </a:bodyPr>
          <a:lstStyle/>
          <a:p>
            <a:r>
              <a:rPr lang="en-IN" b="1" dirty="0">
                <a:solidFill>
                  <a:schemeClr val="bg1">
                    <a:lumMod val="85000"/>
                  </a:schemeClr>
                </a:solidFill>
                <a:latin typeface="Aharoni" panose="02010803020104030203" pitchFamily="2" charset="-79"/>
                <a:cs typeface="Aharoni" panose="02010803020104030203" pitchFamily="2" charset="-79"/>
              </a:rPr>
              <a:t>- </a:t>
            </a:r>
            <a:r>
              <a:rPr lang="en-IN" b="1" dirty="0">
                <a:solidFill>
                  <a:schemeClr val="bg1"/>
                </a:solidFill>
                <a:latin typeface="Aharoni" panose="02010803020104030203" pitchFamily="2" charset="-79"/>
                <a:cs typeface="Aharoni" panose="02010803020104030203" pitchFamily="2" charset="-79"/>
              </a:rPr>
              <a:t>Introduction: </a:t>
            </a:r>
          </a:p>
          <a:p>
            <a:pPr marL="0" indent="0">
              <a:buNone/>
            </a:pPr>
            <a:r>
              <a:rPr lang="en-IN" b="1" dirty="0">
                <a:solidFill>
                  <a:schemeClr val="bg1"/>
                </a:solidFill>
                <a:latin typeface="Aharoni" panose="02010803020104030203" pitchFamily="2" charset="-79"/>
                <a:cs typeface="Aharoni" panose="02010803020104030203" pitchFamily="2" charset="-79"/>
              </a:rPr>
              <a:t> - Generate a QR code with an encrypted message. </a:t>
            </a:r>
          </a:p>
          <a:p>
            <a:pPr marL="0" indent="0">
              <a:buNone/>
            </a:pPr>
            <a:r>
              <a:rPr lang="en-IN" b="1" dirty="0">
                <a:solidFill>
                  <a:schemeClr val="bg1"/>
                </a:solidFill>
                <a:latin typeface="Aharoni" panose="02010803020104030203" pitchFamily="2" charset="-79"/>
                <a:cs typeface="Aharoni" panose="02010803020104030203" pitchFamily="2" charset="-79"/>
              </a:rPr>
              <a:t> - Scanning the QR code redirects to a website for decryption.</a:t>
            </a:r>
          </a:p>
          <a:p>
            <a:pPr marL="0" indent="0">
              <a:buNone/>
            </a:pPr>
            <a:r>
              <a:rPr lang="en-IN" b="1" dirty="0">
                <a:solidFill>
                  <a:schemeClr val="bg1"/>
                </a:solidFill>
                <a:latin typeface="Aharoni" panose="02010803020104030203" pitchFamily="2" charset="-79"/>
                <a:cs typeface="Aharoni" panose="02010803020104030203" pitchFamily="2" charset="-79"/>
              </a:rPr>
              <a:t>• Encryption:  - Use Fernet encryption algorithm for message security.</a:t>
            </a:r>
          </a:p>
          <a:p>
            <a:pPr marL="0" indent="0">
              <a:buNone/>
            </a:pPr>
            <a:r>
              <a:rPr lang="en-IN" b="1" dirty="0">
                <a:solidFill>
                  <a:schemeClr val="bg1"/>
                </a:solidFill>
                <a:latin typeface="Aharoni" panose="02010803020104030203" pitchFamily="2" charset="-79"/>
                <a:cs typeface="Aharoni" panose="02010803020104030203" pitchFamily="2" charset="-79"/>
              </a:rPr>
              <a:t>• QR Code Generation:  </a:t>
            </a:r>
          </a:p>
          <a:p>
            <a:pPr>
              <a:buFontTx/>
              <a:buChar char="-"/>
            </a:pPr>
            <a:r>
              <a:rPr lang="en-IN" b="1" dirty="0">
                <a:solidFill>
                  <a:schemeClr val="bg1"/>
                </a:solidFill>
                <a:latin typeface="Aharoni" panose="02010803020104030203" pitchFamily="2" charset="-79"/>
                <a:cs typeface="Aharoni" panose="02010803020104030203" pitchFamily="2" charset="-79"/>
              </a:rPr>
              <a:t>Utilize </a:t>
            </a:r>
            <a:r>
              <a:rPr lang="en-IN" b="1" dirty="0" err="1">
                <a:solidFill>
                  <a:schemeClr val="bg1"/>
                </a:solidFill>
                <a:latin typeface="Aharoni" panose="02010803020104030203" pitchFamily="2" charset="-79"/>
                <a:cs typeface="Aharoni" panose="02010803020104030203" pitchFamily="2" charset="-79"/>
              </a:rPr>
              <a:t>qr</a:t>
            </a:r>
            <a:r>
              <a:rPr lang="en-IN" b="1" dirty="0">
                <a:solidFill>
                  <a:schemeClr val="bg1"/>
                </a:solidFill>
                <a:latin typeface="Aharoni" panose="02010803020104030203" pitchFamily="2" charset="-79"/>
                <a:cs typeface="Aharoni" panose="02010803020104030203" pitchFamily="2" charset="-79"/>
              </a:rPr>
              <a:t>-code library to generate QR codes.  </a:t>
            </a:r>
          </a:p>
          <a:p>
            <a:pPr>
              <a:buFontTx/>
              <a:buChar char="-"/>
            </a:pPr>
            <a:r>
              <a:rPr lang="en-IN" b="1" dirty="0">
                <a:solidFill>
                  <a:schemeClr val="bg1"/>
                </a:solidFill>
                <a:latin typeface="Aharoni" panose="02010803020104030203" pitchFamily="2" charset="-79"/>
                <a:cs typeface="Aharoni" panose="02010803020104030203" pitchFamily="2" charset="-79"/>
              </a:rPr>
              <a:t>Parameters for version, box size, and border.</a:t>
            </a:r>
          </a:p>
          <a:p>
            <a:pPr marL="0" indent="0">
              <a:buNone/>
            </a:pPr>
            <a:r>
              <a:rPr lang="en-IN" b="1" dirty="0">
                <a:solidFill>
                  <a:schemeClr val="bg1"/>
                </a:solidFill>
                <a:latin typeface="Aharoni" panose="02010803020104030203" pitchFamily="2" charset="-79"/>
                <a:cs typeface="Aharoni" panose="02010803020104030203" pitchFamily="2" charset="-79"/>
              </a:rPr>
              <a:t>• Message Encryption:  </a:t>
            </a:r>
          </a:p>
          <a:p>
            <a:pPr>
              <a:buFontTx/>
              <a:buChar char="-"/>
            </a:pPr>
            <a:r>
              <a:rPr lang="en-IN" b="1" dirty="0">
                <a:solidFill>
                  <a:schemeClr val="bg1"/>
                </a:solidFill>
                <a:latin typeface="Aharoni" panose="02010803020104030203" pitchFamily="2" charset="-79"/>
                <a:cs typeface="Aharoni" panose="02010803020104030203" pitchFamily="2" charset="-79"/>
              </a:rPr>
              <a:t>Encrypt message using Fernet cipher.  </a:t>
            </a:r>
          </a:p>
          <a:p>
            <a:pPr>
              <a:buFontTx/>
              <a:buChar char="-"/>
            </a:pPr>
            <a:r>
              <a:rPr lang="en-IN" b="1" dirty="0">
                <a:solidFill>
                  <a:schemeClr val="bg1"/>
                </a:solidFill>
                <a:latin typeface="Aharoni" panose="02010803020104030203" pitchFamily="2" charset="-79"/>
                <a:cs typeface="Aharoni" panose="02010803020104030203" pitchFamily="2" charset="-79"/>
              </a:rPr>
              <a:t>Convert encrypted message to URL-safe format.</a:t>
            </a:r>
          </a:p>
          <a:p>
            <a:pPr marL="0" indent="0">
              <a:buNone/>
            </a:pPr>
            <a:r>
              <a:rPr lang="en-IN" b="1" dirty="0">
                <a:solidFill>
                  <a:schemeClr val="bg1"/>
                </a:solidFill>
                <a:latin typeface="Aharoni" panose="02010803020104030203" pitchFamily="2" charset="-79"/>
                <a:cs typeface="Aharoni" panose="02010803020104030203" pitchFamily="2" charset="-79"/>
              </a:rPr>
              <a:t>•-Website Redirection:  </a:t>
            </a:r>
          </a:p>
          <a:p>
            <a:pPr>
              <a:buFontTx/>
              <a:buChar char="-"/>
            </a:pPr>
            <a:r>
              <a:rPr lang="en-IN" b="1" dirty="0">
                <a:solidFill>
                  <a:schemeClr val="bg1"/>
                </a:solidFill>
                <a:latin typeface="Aharoni" panose="02010803020104030203" pitchFamily="2" charset="-79"/>
                <a:cs typeface="Aharoni" panose="02010803020104030203" pitchFamily="2" charset="-79"/>
              </a:rPr>
              <a:t>QR code redirects to "https://retail.onlinesbi.sbi/retail/login.htm".  </a:t>
            </a:r>
          </a:p>
          <a:p>
            <a:pPr>
              <a:buFontTx/>
              <a:buChar char="-"/>
            </a:pPr>
            <a:r>
              <a:rPr lang="en-IN" b="1" dirty="0">
                <a:solidFill>
                  <a:schemeClr val="bg1"/>
                </a:solidFill>
                <a:latin typeface="Aharoni" panose="02010803020104030203" pitchFamily="2" charset="-79"/>
                <a:cs typeface="Aharoni" panose="02010803020104030203" pitchFamily="2" charset="-79"/>
              </a:rPr>
              <a:t>Decrypt encrypted message on the website.</a:t>
            </a:r>
          </a:p>
          <a:p>
            <a:pPr marL="0" indent="0">
              <a:buNone/>
            </a:pPr>
            <a:r>
              <a:rPr lang="en-IN" b="1" dirty="0">
                <a:solidFill>
                  <a:schemeClr val="bg1"/>
                </a:solidFill>
                <a:latin typeface="Aharoni" panose="02010803020104030203" pitchFamily="2" charset="-79"/>
                <a:cs typeface="Aharoni" panose="02010803020104030203" pitchFamily="2" charset="-79"/>
              </a:rPr>
              <a:t>• Conclusion: </a:t>
            </a:r>
          </a:p>
          <a:p>
            <a:pPr marL="0" indent="0">
              <a:buNone/>
            </a:pPr>
            <a:r>
              <a:rPr lang="en-IN" b="1" dirty="0">
                <a:solidFill>
                  <a:schemeClr val="bg1"/>
                </a:solidFill>
                <a:latin typeface="Aharoni" panose="02010803020104030203" pitchFamily="2" charset="-79"/>
                <a:cs typeface="Aharoni" panose="02010803020104030203" pitchFamily="2" charset="-79"/>
              </a:rPr>
              <a:t> - Securely transmit encrypted data via QR codes.  </a:t>
            </a:r>
          </a:p>
          <a:p>
            <a:pPr marL="0" indent="0">
              <a:buNone/>
            </a:pPr>
            <a:r>
              <a:rPr lang="en-IN" b="1" dirty="0">
                <a:solidFill>
                  <a:schemeClr val="bg1"/>
                </a:solidFill>
                <a:latin typeface="Aharoni" panose="02010803020104030203" pitchFamily="2" charset="-79"/>
                <a:cs typeface="Aharoni" panose="02010803020104030203" pitchFamily="2" charset="-79"/>
              </a:rPr>
              <a:t>- Enhance communication and data privacy.</a:t>
            </a:r>
          </a:p>
        </p:txBody>
      </p:sp>
    </p:spTree>
    <p:extLst>
      <p:ext uri="{BB962C8B-B14F-4D97-AF65-F5344CB8AC3E}">
        <p14:creationId xmlns:p14="http://schemas.microsoft.com/office/powerpoint/2010/main" val="1916676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animEffect transition="in" filter="fade">
                                      <p:cBhvr>
                                        <p:cTn id="45" dur="1000"/>
                                        <p:tgtEl>
                                          <p:spTgt spid="3">
                                            <p:txEl>
                                              <p:pRg st="5" end="5"/>
                                            </p:txEl>
                                          </p:spTgt>
                                        </p:tgtEl>
                                      </p:cBhvr>
                                    </p:animEffect>
                                    <p:anim calcmode="lin" valueType="num">
                                      <p:cBhvr>
                                        <p:cTn id="4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5" end="5"/>
                                            </p:txEl>
                                          </p:spTgt>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3">
                                            <p:txEl>
                                              <p:pRg st="6" end="6"/>
                                            </p:txEl>
                                          </p:spTgt>
                                        </p:tgtEl>
                                        <p:attrNameLst>
                                          <p:attrName>style.visibility</p:attrName>
                                        </p:attrNameLst>
                                      </p:cBhvr>
                                      <p:to>
                                        <p:strVal val="visible"/>
                                      </p:to>
                                    </p:set>
                                    <p:animEffect transition="in" filter="fade">
                                      <p:cBhvr>
                                        <p:cTn id="50" dur="1000"/>
                                        <p:tgtEl>
                                          <p:spTgt spid="3">
                                            <p:txEl>
                                              <p:pRg st="6" end="6"/>
                                            </p:txEl>
                                          </p:spTgt>
                                        </p:tgtEl>
                                      </p:cBhvr>
                                    </p:animEffect>
                                    <p:anim calcmode="lin" valueType="num">
                                      <p:cBhvr>
                                        <p:cTn id="51"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2"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nodeType="clickEffect">
                                  <p:stCondLst>
                                    <p:cond delay="0"/>
                                  </p:stCondLst>
                                  <p:childTnLst>
                                    <p:set>
                                      <p:cBhvr>
                                        <p:cTn id="56" dur="1" fill="hold">
                                          <p:stCondLst>
                                            <p:cond delay="0"/>
                                          </p:stCondLst>
                                        </p:cTn>
                                        <p:tgtEl>
                                          <p:spTgt spid="3">
                                            <p:txEl>
                                              <p:pRg st="7" end="7"/>
                                            </p:txEl>
                                          </p:spTgt>
                                        </p:tgtEl>
                                        <p:attrNameLst>
                                          <p:attrName>style.visibility</p:attrName>
                                        </p:attrNameLst>
                                      </p:cBhvr>
                                      <p:to>
                                        <p:strVal val="visible"/>
                                      </p:to>
                                    </p:set>
                                    <p:animEffect transition="in" filter="fade">
                                      <p:cBhvr>
                                        <p:cTn id="57" dur="1000"/>
                                        <p:tgtEl>
                                          <p:spTgt spid="3">
                                            <p:txEl>
                                              <p:pRg st="7" end="7"/>
                                            </p:txEl>
                                          </p:spTgt>
                                        </p:tgtEl>
                                      </p:cBhvr>
                                    </p:animEffect>
                                    <p:anim calcmode="lin" valueType="num">
                                      <p:cBhvr>
                                        <p:cTn id="58"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9" dur="1000" fill="hold"/>
                                        <p:tgtEl>
                                          <p:spTgt spid="3">
                                            <p:txEl>
                                              <p:pRg st="7" end="7"/>
                                            </p:txEl>
                                          </p:spTgt>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3">
                                            <p:txEl>
                                              <p:pRg st="8" end="8"/>
                                            </p:txEl>
                                          </p:spTgt>
                                        </p:tgtEl>
                                        <p:attrNameLst>
                                          <p:attrName>style.visibility</p:attrName>
                                        </p:attrNameLst>
                                      </p:cBhvr>
                                      <p:to>
                                        <p:strVal val="visible"/>
                                      </p:to>
                                    </p:set>
                                    <p:animEffect transition="in" filter="fade">
                                      <p:cBhvr>
                                        <p:cTn id="62" dur="1000"/>
                                        <p:tgtEl>
                                          <p:spTgt spid="3">
                                            <p:txEl>
                                              <p:pRg st="8" end="8"/>
                                            </p:txEl>
                                          </p:spTgt>
                                        </p:tgtEl>
                                      </p:cBhvr>
                                    </p:animEffect>
                                    <p:anim calcmode="lin" valueType="num">
                                      <p:cBhvr>
                                        <p:cTn id="63"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4" dur="1000" fill="hold"/>
                                        <p:tgtEl>
                                          <p:spTgt spid="3">
                                            <p:txEl>
                                              <p:pRg st="8" end="8"/>
                                            </p:txEl>
                                          </p:spTgt>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3">
                                            <p:txEl>
                                              <p:pRg st="9" end="9"/>
                                            </p:txEl>
                                          </p:spTgt>
                                        </p:tgtEl>
                                        <p:attrNameLst>
                                          <p:attrName>style.visibility</p:attrName>
                                        </p:attrNameLst>
                                      </p:cBhvr>
                                      <p:to>
                                        <p:strVal val="visible"/>
                                      </p:to>
                                    </p:set>
                                    <p:animEffect transition="in" filter="fade">
                                      <p:cBhvr>
                                        <p:cTn id="67" dur="1000"/>
                                        <p:tgtEl>
                                          <p:spTgt spid="3">
                                            <p:txEl>
                                              <p:pRg st="9" end="9"/>
                                            </p:txEl>
                                          </p:spTgt>
                                        </p:tgtEl>
                                      </p:cBhvr>
                                    </p:animEffect>
                                    <p:anim calcmode="lin" valueType="num">
                                      <p:cBhvr>
                                        <p:cTn id="68"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69"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nodeType="clickEffect">
                                  <p:stCondLst>
                                    <p:cond delay="0"/>
                                  </p:stCondLst>
                                  <p:childTnLst>
                                    <p:set>
                                      <p:cBhvr>
                                        <p:cTn id="73" dur="1" fill="hold">
                                          <p:stCondLst>
                                            <p:cond delay="0"/>
                                          </p:stCondLst>
                                        </p:cTn>
                                        <p:tgtEl>
                                          <p:spTgt spid="3">
                                            <p:txEl>
                                              <p:pRg st="10" end="10"/>
                                            </p:txEl>
                                          </p:spTgt>
                                        </p:tgtEl>
                                        <p:attrNameLst>
                                          <p:attrName>style.visibility</p:attrName>
                                        </p:attrNameLst>
                                      </p:cBhvr>
                                      <p:to>
                                        <p:strVal val="visible"/>
                                      </p:to>
                                    </p:set>
                                    <p:animEffect transition="in" filter="fade">
                                      <p:cBhvr>
                                        <p:cTn id="74" dur="1000"/>
                                        <p:tgtEl>
                                          <p:spTgt spid="3">
                                            <p:txEl>
                                              <p:pRg st="10" end="10"/>
                                            </p:txEl>
                                          </p:spTgt>
                                        </p:tgtEl>
                                      </p:cBhvr>
                                    </p:animEffect>
                                    <p:anim calcmode="lin" valueType="num">
                                      <p:cBhvr>
                                        <p:cTn id="75"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76" dur="1000" fill="hold"/>
                                        <p:tgtEl>
                                          <p:spTgt spid="3">
                                            <p:txEl>
                                              <p:pRg st="10" end="10"/>
                                            </p:txEl>
                                          </p:spTgt>
                                        </p:tgtEl>
                                        <p:attrNameLst>
                                          <p:attrName>ppt_y</p:attrName>
                                        </p:attrNameLst>
                                      </p:cBhvr>
                                      <p:tavLst>
                                        <p:tav tm="0">
                                          <p:val>
                                            <p:strVal val="#ppt_y+.1"/>
                                          </p:val>
                                        </p:tav>
                                        <p:tav tm="100000">
                                          <p:val>
                                            <p:strVal val="#ppt_y"/>
                                          </p:val>
                                        </p:tav>
                                      </p:tavLst>
                                    </p:anim>
                                  </p:childTnLst>
                                </p:cTn>
                              </p:par>
                              <p:par>
                                <p:cTn id="77" presetID="42" presetClass="entr" presetSubtype="0" fill="hold" nodeType="withEffect">
                                  <p:stCondLst>
                                    <p:cond delay="0"/>
                                  </p:stCondLst>
                                  <p:childTnLst>
                                    <p:set>
                                      <p:cBhvr>
                                        <p:cTn id="78" dur="1" fill="hold">
                                          <p:stCondLst>
                                            <p:cond delay="0"/>
                                          </p:stCondLst>
                                        </p:cTn>
                                        <p:tgtEl>
                                          <p:spTgt spid="3">
                                            <p:txEl>
                                              <p:pRg st="11" end="11"/>
                                            </p:txEl>
                                          </p:spTgt>
                                        </p:tgtEl>
                                        <p:attrNameLst>
                                          <p:attrName>style.visibility</p:attrName>
                                        </p:attrNameLst>
                                      </p:cBhvr>
                                      <p:to>
                                        <p:strVal val="visible"/>
                                      </p:to>
                                    </p:set>
                                    <p:animEffect transition="in" filter="fade">
                                      <p:cBhvr>
                                        <p:cTn id="79" dur="1000"/>
                                        <p:tgtEl>
                                          <p:spTgt spid="3">
                                            <p:txEl>
                                              <p:pRg st="11" end="11"/>
                                            </p:txEl>
                                          </p:spTgt>
                                        </p:tgtEl>
                                      </p:cBhvr>
                                    </p:animEffect>
                                    <p:anim calcmode="lin" valueType="num">
                                      <p:cBhvr>
                                        <p:cTn id="80"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81" dur="1000" fill="hold"/>
                                        <p:tgtEl>
                                          <p:spTgt spid="3">
                                            <p:txEl>
                                              <p:pRg st="11" end="11"/>
                                            </p:txEl>
                                          </p:spTgt>
                                        </p:tgtEl>
                                        <p:attrNameLst>
                                          <p:attrName>ppt_y</p:attrName>
                                        </p:attrNameLst>
                                      </p:cBhvr>
                                      <p:tavLst>
                                        <p:tav tm="0">
                                          <p:val>
                                            <p:strVal val="#ppt_y+.1"/>
                                          </p:val>
                                        </p:tav>
                                        <p:tav tm="100000">
                                          <p:val>
                                            <p:strVal val="#ppt_y"/>
                                          </p:val>
                                        </p:tav>
                                      </p:tavLst>
                                    </p:anim>
                                  </p:childTnLst>
                                </p:cTn>
                              </p:par>
                              <p:par>
                                <p:cTn id="82" presetID="42" presetClass="entr" presetSubtype="0" fill="hold" nodeType="withEffect">
                                  <p:stCondLst>
                                    <p:cond delay="0"/>
                                  </p:stCondLst>
                                  <p:childTnLst>
                                    <p:set>
                                      <p:cBhvr>
                                        <p:cTn id="83" dur="1" fill="hold">
                                          <p:stCondLst>
                                            <p:cond delay="0"/>
                                          </p:stCondLst>
                                        </p:cTn>
                                        <p:tgtEl>
                                          <p:spTgt spid="3">
                                            <p:txEl>
                                              <p:pRg st="12" end="12"/>
                                            </p:txEl>
                                          </p:spTgt>
                                        </p:tgtEl>
                                        <p:attrNameLst>
                                          <p:attrName>style.visibility</p:attrName>
                                        </p:attrNameLst>
                                      </p:cBhvr>
                                      <p:to>
                                        <p:strVal val="visible"/>
                                      </p:to>
                                    </p:set>
                                    <p:animEffect transition="in" filter="fade">
                                      <p:cBhvr>
                                        <p:cTn id="84" dur="1000"/>
                                        <p:tgtEl>
                                          <p:spTgt spid="3">
                                            <p:txEl>
                                              <p:pRg st="12" end="12"/>
                                            </p:txEl>
                                          </p:spTgt>
                                        </p:tgtEl>
                                      </p:cBhvr>
                                    </p:animEffect>
                                    <p:anim calcmode="lin" valueType="num">
                                      <p:cBhvr>
                                        <p:cTn id="85"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86"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nodeType="clickEffect">
                                  <p:stCondLst>
                                    <p:cond delay="0"/>
                                  </p:stCondLst>
                                  <p:childTnLst>
                                    <p:set>
                                      <p:cBhvr>
                                        <p:cTn id="90" dur="1" fill="hold">
                                          <p:stCondLst>
                                            <p:cond delay="0"/>
                                          </p:stCondLst>
                                        </p:cTn>
                                        <p:tgtEl>
                                          <p:spTgt spid="3">
                                            <p:txEl>
                                              <p:pRg st="13" end="13"/>
                                            </p:txEl>
                                          </p:spTgt>
                                        </p:tgtEl>
                                        <p:attrNameLst>
                                          <p:attrName>style.visibility</p:attrName>
                                        </p:attrNameLst>
                                      </p:cBhvr>
                                      <p:to>
                                        <p:strVal val="visible"/>
                                      </p:to>
                                    </p:set>
                                    <p:animEffect transition="in" filter="fade">
                                      <p:cBhvr>
                                        <p:cTn id="91" dur="1000"/>
                                        <p:tgtEl>
                                          <p:spTgt spid="3">
                                            <p:txEl>
                                              <p:pRg st="13" end="13"/>
                                            </p:txEl>
                                          </p:spTgt>
                                        </p:tgtEl>
                                      </p:cBhvr>
                                    </p:animEffect>
                                    <p:anim calcmode="lin" valueType="num">
                                      <p:cBhvr>
                                        <p:cTn id="92"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93" dur="1000" fill="hold"/>
                                        <p:tgtEl>
                                          <p:spTgt spid="3">
                                            <p:txEl>
                                              <p:pRg st="13" end="13"/>
                                            </p:txEl>
                                          </p:spTgt>
                                        </p:tgtEl>
                                        <p:attrNameLst>
                                          <p:attrName>ppt_y</p:attrName>
                                        </p:attrNameLst>
                                      </p:cBhvr>
                                      <p:tavLst>
                                        <p:tav tm="0">
                                          <p:val>
                                            <p:strVal val="#ppt_y+.1"/>
                                          </p:val>
                                        </p:tav>
                                        <p:tav tm="100000">
                                          <p:val>
                                            <p:strVal val="#ppt_y"/>
                                          </p:val>
                                        </p:tav>
                                      </p:tavLst>
                                    </p:anim>
                                  </p:childTnLst>
                                </p:cTn>
                              </p:par>
                              <p:par>
                                <p:cTn id="94" presetID="42" presetClass="entr" presetSubtype="0" fill="hold" nodeType="withEffect">
                                  <p:stCondLst>
                                    <p:cond delay="0"/>
                                  </p:stCondLst>
                                  <p:childTnLst>
                                    <p:set>
                                      <p:cBhvr>
                                        <p:cTn id="95" dur="1" fill="hold">
                                          <p:stCondLst>
                                            <p:cond delay="0"/>
                                          </p:stCondLst>
                                        </p:cTn>
                                        <p:tgtEl>
                                          <p:spTgt spid="3">
                                            <p:txEl>
                                              <p:pRg st="14" end="14"/>
                                            </p:txEl>
                                          </p:spTgt>
                                        </p:tgtEl>
                                        <p:attrNameLst>
                                          <p:attrName>style.visibility</p:attrName>
                                        </p:attrNameLst>
                                      </p:cBhvr>
                                      <p:to>
                                        <p:strVal val="visible"/>
                                      </p:to>
                                    </p:set>
                                    <p:animEffect transition="in" filter="fade">
                                      <p:cBhvr>
                                        <p:cTn id="96" dur="1000"/>
                                        <p:tgtEl>
                                          <p:spTgt spid="3">
                                            <p:txEl>
                                              <p:pRg st="14" end="14"/>
                                            </p:txEl>
                                          </p:spTgt>
                                        </p:tgtEl>
                                      </p:cBhvr>
                                    </p:animEffect>
                                    <p:anim calcmode="lin" valueType="num">
                                      <p:cBhvr>
                                        <p:cTn id="97"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98" dur="1000" fill="hold"/>
                                        <p:tgtEl>
                                          <p:spTgt spid="3">
                                            <p:txEl>
                                              <p:pRg st="14" end="14"/>
                                            </p:txEl>
                                          </p:spTgt>
                                        </p:tgtEl>
                                        <p:attrNameLst>
                                          <p:attrName>ppt_y</p:attrName>
                                        </p:attrNameLst>
                                      </p:cBhvr>
                                      <p:tavLst>
                                        <p:tav tm="0">
                                          <p:val>
                                            <p:strVal val="#ppt_y+.1"/>
                                          </p:val>
                                        </p:tav>
                                        <p:tav tm="100000">
                                          <p:val>
                                            <p:strVal val="#ppt_y"/>
                                          </p:val>
                                        </p:tav>
                                      </p:tavLst>
                                    </p:anim>
                                  </p:childTnLst>
                                </p:cTn>
                              </p:par>
                              <p:par>
                                <p:cTn id="99" presetID="42" presetClass="entr" presetSubtype="0" fill="hold" nodeType="withEffect">
                                  <p:stCondLst>
                                    <p:cond delay="0"/>
                                  </p:stCondLst>
                                  <p:childTnLst>
                                    <p:set>
                                      <p:cBhvr>
                                        <p:cTn id="100" dur="1" fill="hold">
                                          <p:stCondLst>
                                            <p:cond delay="0"/>
                                          </p:stCondLst>
                                        </p:cTn>
                                        <p:tgtEl>
                                          <p:spTgt spid="3">
                                            <p:txEl>
                                              <p:pRg st="15" end="15"/>
                                            </p:txEl>
                                          </p:spTgt>
                                        </p:tgtEl>
                                        <p:attrNameLst>
                                          <p:attrName>style.visibility</p:attrName>
                                        </p:attrNameLst>
                                      </p:cBhvr>
                                      <p:to>
                                        <p:strVal val="visible"/>
                                      </p:to>
                                    </p:set>
                                    <p:animEffect transition="in" filter="fade">
                                      <p:cBhvr>
                                        <p:cTn id="101" dur="1000"/>
                                        <p:tgtEl>
                                          <p:spTgt spid="3">
                                            <p:txEl>
                                              <p:pRg st="15" end="15"/>
                                            </p:txEl>
                                          </p:spTgt>
                                        </p:tgtEl>
                                      </p:cBhvr>
                                    </p:animEffect>
                                    <p:anim calcmode="lin" valueType="num">
                                      <p:cBhvr>
                                        <p:cTn id="102" dur="1000" fill="hold"/>
                                        <p:tgtEl>
                                          <p:spTgt spid="3">
                                            <p:txEl>
                                              <p:pRg st="15" end="15"/>
                                            </p:txEl>
                                          </p:spTgt>
                                        </p:tgtEl>
                                        <p:attrNameLst>
                                          <p:attrName>ppt_x</p:attrName>
                                        </p:attrNameLst>
                                      </p:cBhvr>
                                      <p:tavLst>
                                        <p:tav tm="0">
                                          <p:val>
                                            <p:strVal val="#ppt_x"/>
                                          </p:val>
                                        </p:tav>
                                        <p:tav tm="100000">
                                          <p:val>
                                            <p:strVal val="#ppt_x"/>
                                          </p:val>
                                        </p:tav>
                                      </p:tavLst>
                                    </p:anim>
                                    <p:anim calcmode="lin" valueType="num">
                                      <p:cBhvr>
                                        <p:cTn id="103" dur="1000" fill="hold"/>
                                        <p:tgtEl>
                                          <p:spTgt spid="3">
                                            <p:txEl>
                                              <p:pRg st="15" end="1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AC41CBB0-BAA0-4983-8F2B-E10AF3358DA8}">
  <ds:schemaRefs>
    <ds:schemaRef ds:uri="http://schemas.microsoft.com/office/2006/documentManagement/types"/>
    <ds:schemaRef ds:uri="http://purl.org/dc/dcmitype/"/>
    <ds:schemaRef ds:uri="71af3243-3dd4-4a8d-8c0d-dd76da1f02a5"/>
    <ds:schemaRef ds:uri="http://schemas.microsoft.com/office/infopath/2007/PartnerControls"/>
    <ds:schemaRef ds:uri="16c05727-aa75-4e4a-9b5f-8a80a1165891"/>
    <ds:schemaRef ds:uri="http://purl.org/dc/terms/"/>
    <ds:schemaRef ds:uri="http://schemas.openxmlformats.org/package/2006/metadata/core-properties"/>
    <ds:schemaRef ds:uri="http://schemas.microsoft.com/office/2006/metadata/properties"/>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
  <TotalTime>246</TotalTime>
  <Words>981</Words>
  <Application>Microsoft Office PowerPoint</Application>
  <PresentationFormat>Widescreen</PresentationFormat>
  <Paragraphs>77</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Aharoni</vt:lpstr>
      <vt:lpstr>Arial</vt:lpstr>
      <vt:lpstr>Calibri</vt:lpstr>
      <vt:lpstr>Calibri Light</vt:lpstr>
      <vt:lpstr>Century Gothic</vt:lpstr>
      <vt:lpstr>JetBrains Mono</vt:lpstr>
      <vt:lpstr>Poppins</vt:lpstr>
      <vt:lpstr>Times New Roman</vt:lpstr>
      <vt:lpstr>Office Theme</vt:lpstr>
      <vt:lpstr>Cryptography by using qr code encryption method</vt:lpstr>
      <vt:lpstr>Introduction</vt:lpstr>
      <vt:lpstr>Why is QR Code important?</vt:lpstr>
      <vt:lpstr>Problem Statement</vt:lpstr>
      <vt:lpstr>Project Plan</vt:lpstr>
      <vt:lpstr>The Domain that we have chosen to implement our project is:</vt:lpstr>
      <vt:lpstr>Role Of QR Code:</vt:lpstr>
      <vt:lpstr>Benefits Of QR in Finance:</vt:lpstr>
      <vt:lpstr>Prototype Making</vt:lpstr>
      <vt:lpstr>Review Of the Prototype</vt:lpstr>
      <vt:lpstr>Implementation of the prototype</vt:lpstr>
      <vt:lpstr>Outcome of the prototype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CRYPTOGRAPHY BY USING QR CODE ENCRYPTION Method</dc:title>
  <dc:creator>Rishima Chowdhury</dc:creator>
  <cp:lastModifiedBy>Rishima Chowdhury</cp:lastModifiedBy>
  <cp:revision>4</cp:revision>
  <dcterms:created xsi:type="dcterms:W3CDTF">2023-05-23T03:34:46Z</dcterms:created>
  <dcterms:modified xsi:type="dcterms:W3CDTF">2023-07-11T12:47:41Z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